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Lst>
  <p:sldSz cx="12192000" cy="6858000"/>
  <p:notesSz cx="6858000" cy="9144000"/>
  <p:embeddedFontLst>
    <p:embeddedFont>
      <p:font typeface="Noto Sans SC" panose="020B0604020202020204" charset="-128"/>
      <p:regular r:id="rId28"/>
    </p:embeddedFont>
    <p:embeddedFont>
      <p:font typeface="Comic Sans MS" panose="030F0702030302020204" pitchFamily="66" charset="0"/>
      <p:regular r:id="rId29"/>
      <p:bold r:id="rId30"/>
      <p:italic r:id="rId31"/>
      <p:boldItalic r:id="rId32"/>
    </p:embeddedFont>
    <p:embeddedFont>
      <p:font typeface="Helvetica" panose="020B0604020202020204" pitchFamily="34" charset="0"/>
      <p:regular r:id="rId33"/>
      <p:bold r:id="rId34"/>
      <p:italic r:id="rId35"/>
      <p:boldItalic r:id="rId3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9" d="100"/>
          <a:sy n="59" d="100"/>
        </p:scale>
        <p:origin x="868" y="4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font" Target="fonts/font7.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6.fntdata"/><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5.fntdata"/><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36" Type="http://schemas.openxmlformats.org/officeDocument/2006/relationships/font" Target="fonts/font9.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3.fntdata"/><Relationship Id="rId35" Type="http://schemas.openxmlformats.org/officeDocument/2006/relationships/font" Target="fonts/font8.fntdata"/><Relationship Id="rId8" Type="http://schemas.openxmlformats.org/officeDocument/2006/relationships/slide" Target="slides/slide7.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5/26/2026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5/26/2026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5/26/2026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5/26/2026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5/26/2026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5/26/2026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5/26/2026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5/26/2026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5/26/2026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15.png"/></Relationships>
</file>

<file path=ppt/slides/_rels/slide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3002417" y="4775917"/>
            <a:ext cx="6187207" cy="572207"/>
          </a:xfrm>
          <a:prstGeom prst="roundRect">
            <a:avLst>
              <a:gd name="adj" fmla="val 50000"/>
            </a:avLst>
          </a:prstGeom>
          <a:solidFill>
            <a:srgbClr val="F4C83F">
              <a:alpha val="100000"/>
            </a:srgbClr>
          </a:solidFill>
          <a:ln/>
        </p:spPr>
      </p:sp>
      <p:sp>
        <p:nvSpPr>
          <p:cNvPr id="3" name="TextBox 3"/>
          <p:cNvSpPr txBox="1"/>
          <p:nvPr/>
        </p:nvSpPr>
        <p:spPr>
          <a:xfrm>
            <a:off x="2447897" y="1852536"/>
            <a:ext cx="7582381" cy="2778794"/>
          </a:xfrm>
          <a:prstGeom prst="rect">
            <a:avLst/>
          </a:prstGeom>
          <a:ln/>
        </p:spPr>
        <p:txBody>
          <a:bodyPr vert="horz" wrap="square" lIns="114300" tIns="57150" rIns="114300" bIns="57150" rtlCol="0" anchor="t" anchorCtr="0">
            <a:normAutofit/>
          </a:bodyPr>
          <a:lstStyle/>
          <a:p>
            <a:pPr algn="ctr">
              <a:lnSpc>
                <a:spcPct val="100000"/>
              </a:lnSpc>
              <a:spcBef>
                <a:spcPct val="0"/>
              </a:spcBef>
            </a:pPr>
            <a:r>
              <a:rPr lang="en-US" sz="5400" dirty="0" err="1">
                <a:solidFill>
                  <a:srgbClr val="000000">
                    <a:alpha val="100000"/>
                  </a:srgbClr>
                </a:solidFill>
                <a:latin typeface="Comic Sans MS"/>
                <a:ea typeface="Comic Sans MS"/>
                <a:cs typeface="Comic Sans MS"/>
              </a:rPr>
              <a:t>Kerangka</a:t>
            </a:r>
            <a:r>
              <a:rPr lang="en-US" sz="5400" dirty="0">
                <a:solidFill>
                  <a:srgbClr val="000000">
                    <a:alpha val="100000"/>
                  </a:srgbClr>
                </a:solidFill>
                <a:latin typeface="Comic Sans MS"/>
                <a:ea typeface="Comic Sans MS"/>
                <a:cs typeface="Comic Sans MS"/>
              </a:rPr>
              <a:t> </a:t>
            </a:r>
            <a:r>
              <a:rPr lang="en-US" sz="5400" dirty="0" err="1">
                <a:solidFill>
                  <a:srgbClr val="000000">
                    <a:alpha val="100000"/>
                  </a:srgbClr>
                </a:solidFill>
                <a:latin typeface="Comic Sans MS"/>
                <a:ea typeface="Comic Sans MS"/>
                <a:cs typeface="Comic Sans MS"/>
              </a:rPr>
              <a:t>Konseptual</a:t>
            </a:r>
            <a:r>
              <a:rPr lang="en-US" sz="5400" dirty="0">
                <a:solidFill>
                  <a:srgbClr val="000000">
                    <a:alpha val="100000"/>
                  </a:srgbClr>
                </a:solidFill>
                <a:latin typeface="Comic Sans MS"/>
                <a:ea typeface="Comic Sans MS"/>
                <a:cs typeface="Comic Sans MS"/>
              </a:rPr>
              <a:t> </a:t>
            </a:r>
            <a:r>
              <a:rPr lang="en-US" sz="5400" dirty="0" err="1">
                <a:solidFill>
                  <a:srgbClr val="000000">
                    <a:alpha val="100000"/>
                  </a:srgbClr>
                </a:solidFill>
                <a:latin typeface="Comic Sans MS"/>
                <a:ea typeface="Comic Sans MS"/>
                <a:cs typeface="Comic Sans MS"/>
              </a:rPr>
              <a:t>Akuntansi</a:t>
            </a:r>
            <a:r>
              <a:rPr lang="en-US" sz="5400" dirty="0">
                <a:solidFill>
                  <a:srgbClr val="000000">
                    <a:alpha val="100000"/>
                  </a:srgbClr>
                </a:solidFill>
                <a:latin typeface="Comic Sans MS"/>
                <a:ea typeface="Comic Sans MS"/>
                <a:cs typeface="Comic Sans MS"/>
              </a:rPr>
              <a:t> Sektor Publik</a:t>
            </a:r>
          </a:p>
        </p:txBody>
      </p:sp>
      <p:sp>
        <p:nvSpPr>
          <p:cNvPr id="4" name="TextBox 4"/>
          <p:cNvSpPr txBox="1"/>
          <p:nvPr/>
        </p:nvSpPr>
        <p:spPr>
          <a:xfrm>
            <a:off x="4550229" y="4757029"/>
            <a:ext cx="3185024" cy="572207"/>
          </a:xfrm>
          <a:prstGeom prst="rect">
            <a:avLst/>
          </a:prstGeom>
          <a:ln/>
        </p:spPr>
        <p:txBody>
          <a:bodyPr vert="horz" wrap="square" lIns="91440" tIns="45720" rIns="91440" bIns="45720" rtlCol="0" anchor="t" anchorCtr="0">
            <a:noAutofit/>
          </a:bodyPr>
          <a:lstStyle/>
          <a:p>
            <a:pPr algn="ctr">
              <a:lnSpc>
                <a:spcPct val="120000"/>
              </a:lnSpc>
              <a:spcBef>
                <a:spcPts val="375"/>
              </a:spcBef>
            </a:pPr>
            <a:r>
              <a:rPr lang="en-US" sz="2025" dirty="0">
                <a:solidFill>
                  <a:schemeClr val="dk1">
                    <a:alpha val="100000"/>
                  </a:schemeClr>
                </a:solidFill>
                <a:latin typeface="Noto Sans SC"/>
                <a:ea typeface="Noto Sans SC"/>
                <a:cs typeface="Noto Sans SC"/>
              </a:rPr>
              <a:t>ADI SUPRIADI</a:t>
            </a:r>
          </a:p>
        </p:txBody>
      </p:sp>
      <p:sp>
        <p:nvSpPr>
          <p:cNvPr id="5" name="TextBox 5"/>
          <p:cNvSpPr txBox="1"/>
          <p:nvPr/>
        </p:nvSpPr>
        <p:spPr>
          <a:xfrm>
            <a:off x="6239088" y="4794967"/>
            <a:ext cx="2950537" cy="534269"/>
          </a:xfrm>
          <a:prstGeom prst="rect">
            <a:avLst/>
          </a:prstGeom>
          <a:ln/>
        </p:spPr>
        <p:txBody>
          <a:bodyPr vert="horz" wrap="square" lIns="91440" tIns="45720" rIns="91440" bIns="45720" rtlCol="0" anchor="ctr" anchorCtr="0">
            <a:normAutofit/>
          </a:bodyPr>
          <a:lstStyle/>
          <a:p>
            <a:pPr algn="ctr">
              <a:lnSpc>
                <a:spcPct val="120000"/>
              </a:lnSpc>
              <a:spcBef>
                <a:spcPts val="375"/>
              </a:spcBef>
            </a:pPr>
            <a:endParaRPr lang="en-US" sz="2025" dirty="0">
              <a:solidFill>
                <a:schemeClr val="dk1">
                  <a:alpha val="100000"/>
                </a:schemeClr>
              </a:solidFill>
              <a:latin typeface="Noto Sans SC"/>
              <a:ea typeface="Noto Sans SC"/>
              <a:cs typeface="Noto Sans SC"/>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blip>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a:stretch>
            <a:fillRect/>
          </a:stretch>
        </p:blipFill>
        <p:spPr>
          <a:xfrm>
            <a:off x="0" y="0"/>
            <a:ext cx="12192000" cy="6858000"/>
          </a:xfrm>
          <a:prstGeom prst="rect">
            <a:avLst/>
          </a:prstGeom>
        </p:spPr>
      </p:pic>
      <p:sp>
        <p:nvSpPr>
          <p:cNvPr id="3" name="TextBox 3"/>
          <p:cNvSpPr txBox="1"/>
          <p:nvPr/>
        </p:nvSpPr>
        <p:spPr>
          <a:xfrm>
            <a:off x="5449938" y="1119035"/>
            <a:ext cx="571500" cy="457200"/>
          </a:xfrm>
          <a:prstGeom prst="rect">
            <a:avLst/>
          </a:prstGeom>
          <a:ln/>
        </p:spPr>
        <p:txBody>
          <a:bodyPr vert="horz" wrap="square" lIns="0" tIns="0" rIns="0" bIns="0" rtlCol="0" anchor="t" anchorCtr="0">
            <a:spAutoFit/>
          </a:bodyPr>
          <a:lstStyle/>
          <a:p>
            <a:pPr>
              <a:lnSpc>
                <a:spcPct val="100000"/>
              </a:lnSpc>
              <a:spcBef>
                <a:spcPts val="375"/>
              </a:spcBef>
            </a:pPr>
            <a:r>
              <a:rPr lang="en-US" sz="2700">
                <a:solidFill>
                  <a:schemeClr val="dk1">
                    <a:alpha val="100000"/>
                  </a:schemeClr>
                </a:solidFill>
                <a:latin typeface="Noto Sans SC"/>
                <a:ea typeface="Noto Sans SC"/>
                <a:cs typeface="Noto Sans SC"/>
              </a:rPr>
              <a:t>01</a:t>
            </a:r>
          </a:p>
        </p:txBody>
      </p:sp>
      <p:sp>
        <p:nvSpPr>
          <p:cNvPr id="4" name="TextBox 4"/>
          <p:cNvSpPr txBox="1"/>
          <p:nvPr/>
        </p:nvSpPr>
        <p:spPr>
          <a:xfrm>
            <a:off x="6145263" y="1168569"/>
            <a:ext cx="5566941" cy="859238"/>
          </a:xfrm>
          <a:prstGeom prst="rect">
            <a:avLst/>
          </a:prstGeom>
          <a:ln/>
        </p:spPr>
        <p:txBody>
          <a:bodyPr vert="horz" wrap="square" lIns="0" tIns="0" rIns="0" bIns="0" rtlCol="0" anchor="t" anchorCtr="0">
            <a:noAutofit/>
          </a:bodyPr>
          <a:lstStyle/>
          <a:p>
            <a:pPr>
              <a:lnSpc>
                <a:spcPct val="100000"/>
              </a:lnSpc>
              <a:spcBef>
                <a:spcPts val="375"/>
              </a:spcBef>
            </a:pPr>
            <a:r>
              <a:rPr lang="en-US" sz="2100">
                <a:solidFill>
                  <a:srgbClr val="232323">
                    <a:alpha val="100000"/>
                  </a:srgbClr>
                </a:solidFill>
                <a:latin typeface="Noto Sans SC"/>
                <a:ea typeface="Noto Sans SC"/>
                <a:cs typeface="Noto Sans SC"/>
              </a:rPr>
              <a:t>Pendahuluan dan Tujuan Kerangka Konseptual</a:t>
            </a:r>
          </a:p>
        </p:txBody>
      </p:sp>
      <p:sp>
        <p:nvSpPr>
          <p:cNvPr id="5" name="TextBox 5"/>
          <p:cNvSpPr txBox="1"/>
          <p:nvPr/>
        </p:nvSpPr>
        <p:spPr>
          <a:xfrm>
            <a:off x="5449938" y="2027807"/>
            <a:ext cx="571500" cy="457200"/>
          </a:xfrm>
          <a:prstGeom prst="rect">
            <a:avLst/>
          </a:prstGeom>
          <a:ln/>
        </p:spPr>
        <p:txBody>
          <a:bodyPr vert="horz" wrap="square" lIns="0" tIns="0" rIns="0" bIns="0" rtlCol="0" anchor="t" anchorCtr="0">
            <a:spAutoFit/>
          </a:bodyPr>
          <a:lstStyle/>
          <a:p>
            <a:pPr>
              <a:lnSpc>
                <a:spcPct val="100000"/>
              </a:lnSpc>
              <a:spcBef>
                <a:spcPts val="375"/>
              </a:spcBef>
            </a:pPr>
            <a:r>
              <a:rPr lang="en-US" sz="2700">
                <a:solidFill>
                  <a:schemeClr val="dk1">
                    <a:alpha val="100000"/>
                  </a:schemeClr>
                </a:solidFill>
                <a:latin typeface="Noto Sans SC"/>
                <a:ea typeface="Noto Sans SC"/>
                <a:cs typeface="Noto Sans SC"/>
              </a:rPr>
              <a:t>02</a:t>
            </a:r>
          </a:p>
        </p:txBody>
      </p:sp>
      <p:sp>
        <p:nvSpPr>
          <p:cNvPr id="6" name="TextBox 6"/>
          <p:cNvSpPr txBox="1"/>
          <p:nvPr/>
        </p:nvSpPr>
        <p:spPr>
          <a:xfrm>
            <a:off x="6145263" y="2073528"/>
            <a:ext cx="5566941" cy="853526"/>
          </a:xfrm>
          <a:prstGeom prst="rect">
            <a:avLst/>
          </a:prstGeom>
          <a:ln/>
        </p:spPr>
        <p:txBody>
          <a:bodyPr vert="horz" wrap="square" lIns="0" tIns="0" rIns="0" bIns="0" rtlCol="0" anchor="t" anchorCtr="0">
            <a:noAutofit/>
          </a:bodyPr>
          <a:lstStyle/>
          <a:p>
            <a:pPr>
              <a:lnSpc>
                <a:spcPct val="100000"/>
              </a:lnSpc>
              <a:spcBef>
                <a:spcPts val="375"/>
              </a:spcBef>
            </a:pPr>
            <a:r>
              <a:rPr lang="en-US" sz="2100">
                <a:solidFill>
                  <a:srgbClr val="232323">
                    <a:alpha val="100000"/>
                  </a:srgbClr>
                </a:solidFill>
                <a:latin typeface="Noto Sans SC"/>
                <a:ea typeface="Noto Sans SC"/>
                <a:cs typeface="Noto Sans SC"/>
              </a:rPr>
              <a:t>Asumsi Dasar Akuntansi Sektor Publik</a:t>
            </a:r>
          </a:p>
        </p:txBody>
      </p:sp>
      <p:sp>
        <p:nvSpPr>
          <p:cNvPr id="7" name="TextBox 7"/>
          <p:cNvSpPr txBox="1"/>
          <p:nvPr/>
        </p:nvSpPr>
        <p:spPr>
          <a:xfrm>
            <a:off x="5449938" y="2927053"/>
            <a:ext cx="571500" cy="457200"/>
          </a:xfrm>
          <a:prstGeom prst="rect">
            <a:avLst/>
          </a:prstGeom>
          <a:ln/>
        </p:spPr>
        <p:txBody>
          <a:bodyPr vert="horz" wrap="square" lIns="0" tIns="0" rIns="0" bIns="0" rtlCol="0" anchor="t" anchorCtr="0">
            <a:spAutoFit/>
          </a:bodyPr>
          <a:lstStyle/>
          <a:p>
            <a:pPr>
              <a:lnSpc>
                <a:spcPct val="100000"/>
              </a:lnSpc>
              <a:spcBef>
                <a:spcPts val="375"/>
              </a:spcBef>
            </a:pPr>
            <a:r>
              <a:rPr lang="en-US" sz="2700">
                <a:solidFill>
                  <a:schemeClr val="dk1">
                    <a:alpha val="100000"/>
                  </a:schemeClr>
                </a:solidFill>
                <a:latin typeface="Noto Sans SC"/>
                <a:ea typeface="Noto Sans SC"/>
                <a:cs typeface="Noto Sans SC"/>
              </a:rPr>
              <a:t>03</a:t>
            </a:r>
          </a:p>
        </p:txBody>
      </p:sp>
      <p:sp>
        <p:nvSpPr>
          <p:cNvPr id="8" name="TextBox 8"/>
          <p:cNvSpPr txBox="1"/>
          <p:nvPr/>
        </p:nvSpPr>
        <p:spPr>
          <a:xfrm>
            <a:off x="6145263" y="2982299"/>
            <a:ext cx="5566941" cy="853526"/>
          </a:xfrm>
          <a:prstGeom prst="rect">
            <a:avLst/>
          </a:prstGeom>
          <a:ln/>
        </p:spPr>
        <p:txBody>
          <a:bodyPr vert="horz" wrap="square" lIns="0" tIns="0" rIns="0" bIns="0" rtlCol="0" anchor="t" anchorCtr="0">
            <a:noAutofit/>
          </a:bodyPr>
          <a:lstStyle/>
          <a:p>
            <a:pPr>
              <a:lnSpc>
                <a:spcPct val="100000"/>
              </a:lnSpc>
              <a:spcBef>
                <a:spcPts val="375"/>
              </a:spcBef>
            </a:pPr>
            <a:r>
              <a:rPr lang="en-US" sz="2100">
                <a:solidFill>
                  <a:srgbClr val="232323">
                    <a:alpha val="100000"/>
                  </a:srgbClr>
                </a:solidFill>
                <a:latin typeface="Noto Sans SC"/>
                <a:ea typeface="Noto Sans SC"/>
                <a:cs typeface="Noto Sans SC"/>
              </a:rPr>
              <a:t>Ruang Lingkup Kerangka Konseptual</a:t>
            </a:r>
          </a:p>
        </p:txBody>
      </p:sp>
      <p:sp>
        <p:nvSpPr>
          <p:cNvPr id="9" name="TextBox 9"/>
          <p:cNvSpPr txBox="1"/>
          <p:nvPr/>
        </p:nvSpPr>
        <p:spPr>
          <a:xfrm>
            <a:off x="5459463" y="3835825"/>
            <a:ext cx="561975" cy="457200"/>
          </a:xfrm>
          <a:prstGeom prst="rect">
            <a:avLst/>
          </a:prstGeom>
          <a:ln/>
        </p:spPr>
        <p:txBody>
          <a:bodyPr vert="horz" wrap="square" lIns="0" tIns="0" rIns="0" bIns="0" rtlCol="0" anchor="t" anchorCtr="0">
            <a:spAutoFit/>
          </a:bodyPr>
          <a:lstStyle/>
          <a:p>
            <a:pPr>
              <a:lnSpc>
                <a:spcPct val="100000"/>
              </a:lnSpc>
              <a:spcBef>
                <a:spcPts val="375"/>
              </a:spcBef>
            </a:pPr>
            <a:r>
              <a:rPr lang="en-US" sz="2700">
                <a:solidFill>
                  <a:schemeClr val="dk1">
                    <a:alpha val="100000"/>
                  </a:schemeClr>
                </a:solidFill>
                <a:latin typeface="Noto Sans SC"/>
                <a:ea typeface="Noto Sans SC"/>
                <a:cs typeface="Noto Sans SC"/>
              </a:rPr>
              <a:t>04</a:t>
            </a:r>
          </a:p>
        </p:txBody>
      </p:sp>
      <p:sp>
        <p:nvSpPr>
          <p:cNvPr id="10" name="TextBox 10"/>
          <p:cNvSpPr txBox="1"/>
          <p:nvPr/>
        </p:nvSpPr>
        <p:spPr>
          <a:xfrm>
            <a:off x="6145263" y="3891070"/>
            <a:ext cx="5566941" cy="870914"/>
          </a:xfrm>
          <a:prstGeom prst="rect">
            <a:avLst/>
          </a:prstGeom>
          <a:ln/>
        </p:spPr>
        <p:txBody>
          <a:bodyPr vert="horz" wrap="square" lIns="0" tIns="0" rIns="0" bIns="0" rtlCol="0" anchor="t" anchorCtr="0">
            <a:noAutofit/>
          </a:bodyPr>
          <a:lstStyle/>
          <a:p>
            <a:pPr>
              <a:lnSpc>
                <a:spcPct val="100000"/>
              </a:lnSpc>
              <a:spcBef>
                <a:spcPts val="375"/>
              </a:spcBef>
            </a:pPr>
            <a:r>
              <a:rPr lang="en-US" sz="2100">
                <a:solidFill>
                  <a:srgbClr val="232323">
                    <a:alpha val="100000"/>
                  </a:srgbClr>
                </a:solidFill>
                <a:latin typeface="Noto Sans SC"/>
                <a:ea typeface="Noto Sans SC"/>
                <a:cs typeface="Noto Sans SC"/>
              </a:rPr>
              <a:t>Karakteristik Kualitatif Laporan Keuangan</a:t>
            </a:r>
          </a:p>
        </p:txBody>
      </p:sp>
      <p:sp>
        <p:nvSpPr>
          <p:cNvPr id="11" name="TextBox 11"/>
          <p:cNvSpPr txBox="1"/>
          <p:nvPr/>
        </p:nvSpPr>
        <p:spPr>
          <a:xfrm>
            <a:off x="5449938" y="4761985"/>
            <a:ext cx="571500" cy="457200"/>
          </a:xfrm>
          <a:prstGeom prst="rect">
            <a:avLst/>
          </a:prstGeom>
          <a:ln/>
        </p:spPr>
        <p:txBody>
          <a:bodyPr vert="horz" wrap="square" lIns="0" tIns="0" rIns="0" bIns="0" rtlCol="0" anchor="t" anchorCtr="0">
            <a:spAutoFit/>
          </a:bodyPr>
          <a:lstStyle/>
          <a:p>
            <a:pPr>
              <a:lnSpc>
                <a:spcPct val="100000"/>
              </a:lnSpc>
              <a:spcBef>
                <a:spcPts val="375"/>
              </a:spcBef>
            </a:pPr>
            <a:r>
              <a:rPr lang="en-US" sz="2700">
                <a:solidFill>
                  <a:schemeClr val="dk1">
                    <a:alpha val="100000"/>
                  </a:schemeClr>
                </a:solidFill>
                <a:latin typeface="Noto Sans SC"/>
                <a:ea typeface="Noto Sans SC"/>
                <a:cs typeface="Noto Sans SC"/>
              </a:rPr>
              <a:t>05</a:t>
            </a:r>
          </a:p>
        </p:txBody>
      </p:sp>
      <p:sp>
        <p:nvSpPr>
          <p:cNvPr id="12" name="TextBox 12"/>
          <p:cNvSpPr txBox="1"/>
          <p:nvPr/>
        </p:nvSpPr>
        <p:spPr>
          <a:xfrm>
            <a:off x="6145263" y="4834377"/>
            <a:ext cx="5566941" cy="958851"/>
          </a:xfrm>
          <a:prstGeom prst="rect">
            <a:avLst/>
          </a:prstGeom>
          <a:ln/>
        </p:spPr>
        <p:txBody>
          <a:bodyPr vert="horz" wrap="square" lIns="0" tIns="0" rIns="0" bIns="0" rtlCol="0" anchor="t" anchorCtr="0">
            <a:noAutofit/>
          </a:bodyPr>
          <a:lstStyle/>
          <a:p>
            <a:pPr>
              <a:lnSpc>
                <a:spcPct val="100000"/>
              </a:lnSpc>
              <a:spcBef>
                <a:spcPts val="375"/>
              </a:spcBef>
            </a:pPr>
            <a:r>
              <a:rPr lang="en-US" sz="2100">
                <a:solidFill>
                  <a:srgbClr val="232323">
                    <a:alpha val="100000"/>
                  </a:srgbClr>
                </a:solidFill>
                <a:latin typeface="Noto Sans SC"/>
                <a:ea typeface="Noto Sans SC"/>
                <a:cs typeface="Noto Sans SC"/>
              </a:rPr>
              <a:t>Pengakuan dan Pengukuran Transaksi Publik</a:t>
            </a:r>
          </a:p>
        </p:txBody>
      </p:sp>
      <p:sp>
        <p:nvSpPr>
          <p:cNvPr id="13" name="TextBox 13"/>
          <p:cNvSpPr txBox="1"/>
          <p:nvPr/>
        </p:nvSpPr>
        <p:spPr>
          <a:xfrm>
            <a:off x="700115" y="387319"/>
            <a:ext cx="5395885" cy="2283793"/>
          </a:xfrm>
          <a:prstGeom prst="rect">
            <a:avLst/>
          </a:prstGeom>
          <a:ln/>
        </p:spPr>
        <p:txBody>
          <a:bodyPr vert="horz" wrap="square" lIns="91440" tIns="45720" rIns="91440" bIns="45720" rtlCol="0" anchor="t" anchorCtr="0">
            <a:normAutofit/>
          </a:bodyPr>
          <a:lstStyle/>
          <a:p>
            <a:pPr algn="l">
              <a:lnSpc>
                <a:spcPct val="120000"/>
              </a:lnSpc>
              <a:spcBef>
                <a:spcPts val="375"/>
              </a:spcBef>
            </a:pPr>
            <a:r>
              <a:rPr lang="en-US" sz="3600" b="1">
                <a:solidFill>
                  <a:schemeClr val="dk1">
                    <a:alpha val="100000"/>
                  </a:schemeClr>
                </a:solidFill>
                <a:latin typeface="Comic Sans MS"/>
                <a:ea typeface="Comic Sans MS"/>
                <a:cs typeface="Comic Sans MS"/>
              </a:rPr>
              <a:t>Table of Contents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blip>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a:stretch>
            <a:fillRect/>
          </a:stretch>
        </p:blipFill>
        <p:spPr>
          <a:xfrm>
            <a:off x="5786020" y="2855911"/>
            <a:ext cx="1019175" cy="971550"/>
          </a:xfrm>
          <a:prstGeom prst="rect">
            <a:avLst/>
          </a:prstGeom>
        </p:spPr>
      </p:pic>
      <p:sp>
        <p:nvSpPr>
          <p:cNvPr id="3" name="TextBox 3"/>
          <p:cNvSpPr txBox="1"/>
          <p:nvPr/>
        </p:nvSpPr>
        <p:spPr>
          <a:xfrm>
            <a:off x="705348" y="2855911"/>
            <a:ext cx="6898341" cy="2185972"/>
          </a:xfrm>
          <a:prstGeom prst="rect">
            <a:avLst/>
          </a:prstGeom>
          <a:ln/>
        </p:spPr>
        <p:txBody>
          <a:bodyPr vert="horz" wrap="square" lIns="91440" tIns="45720" rIns="91440" bIns="45720" rtlCol="0" anchor="t" anchorCtr="0">
            <a:normAutofit/>
          </a:bodyPr>
          <a:lstStyle/>
          <a:p>
            <a:pPr algn="l">
              <a:lnSpc>
                <a:spcPct val="140000"/>
              </a:lnSpc>
              <a:spcBef>
                <a:spcPct val="0"/>
              </a:spcBef>
            </a:pPr>
            <a:r>
              <a:rPr lang="en-US" sz="4500" b="1">
                <a:solidFill>
                  <a:schemeClr val="dk1">
                    <a:alpha val="100000"/>
                  </a:schemeClr>
                </a:solidFill>
                <a:latin typeface="Noto Sans SC"/>
                <a:ea typeface="Noto Sans SC"/>
                <a:cs typeface="Noto Sans SC"/>
              </a:rPr>
              <a:t>Pendahuluan dan Tujuan Kerangka Konseptual</a:t>
            </a:r>
          </a:p>
        </p:txBody>
      </p:sp>
      <p:sp>
        <p:nvSpPr>
          <p:cNvPr id="4" name="TextBox 4"/>
          <p:cNvSpPr txBox="1"/>
          <p:nvPr/>
        </p:nvSpPr>
        <p:spPr>
          <a:xfrm>
            <a:off x="681670" y="1440314"/>
            <a:ext cx="1672614" cy="1138956"/>
          </a:xfrm>
          <a:prstGeom prst="rect">
            <a:avLst/>
          </a:prstGeom>
          <a:ln/>
        </p:spPr>
        <p:txBody>
          <a:bodyPr vert="horz" wrap="square" lIns="66008" tIns="33052" rIns="66008" bIns="33052" rtlCol="0" anchor="ctr" anchorCtr="0">
            <a:noAutofit/>
          </a:bodyPr>
          <a:lstStyle/>
          <a:p>
            <a:pPr algn="l">
              <a:lnSpc>
                <a:spcPct val="100000"/>
              </a:lnSpc>
            </a:pPr>
            <a:r>
              <a:rPr lang="en-US" sz="4200" b="1">
                <a:solidFill>
                  <a:srgbClr val="FFFFFF">
                    <a:alpha val="100000"/>
                  </a:srgbClr>
                </a:solidFill>
                <a:latin typeface="Comic Sans MS"/>
                <a:ea typeface="Comic Sans MS"/>
                <a:cs typeface="Comic Sans MS"/>
              </a:rPr>
              <a:t>PART </a:t>
            </a:r>
          </a:p>
        </p:txBody>
      </p:sp>
      <p:sp>
        <p:nvSpPr>
          <p:cNvPr id="5" name="AutoShape 5"/>
          <p:cNvSpPr/>
          <p:nvPr/>
        </p:nvSpPr>
        <p:spPr>
          <a:xfrm>
            <a:off x="818691" y="2583191"/>
            <a:ext cx="785121" cy="53229"/>
          </a:xfrm>
          <a:prstGeom prst="rect">
            <a:avLst/>
          </a:prstGeom>
          <a:solidFill>
            <a:schemeClr val="accent6">
              <a:alpha val="100000"/>
            </a:schemeClr>
          </a:solidFill>
          <a:ln/>
        </p:spPr>
      </p:sp>
      <p:sp>
        <p:nvSpPr>
          <p:cNvPr id="6" name="TextBox 6"/>
          <p:cNvSpPr txBox="1"/>
          <p:nvPr/>
        </p:nvSpPr>
        <p:spPr>
          <a:xfrm>
            <a:off x="2434107" y="1440314"/>
            <a:ext cx="1672614" cy="1138956"/>
          </a:xfrm>
          <a:prstGeom prst="rect">
            <a:avLst/>
          </a:prstGeom>
          <a:ln/>
        </p:spPr>
        <p:txBody>
          <a:bodyPr vert="horz" wrap="square" lIns="66008" tIns="33052" rIns="66008" bIns="33052" rtlCol="0" anchor="ctr" anchorCtr="0">
            <a:noAutofit/>
          </a:bodyPr>
          <a:lstStyle/>
          <a:p>
            <a:pPr algn="l">
              <a:lnSpc>
                <a:spcPct val="100000"/>
              </a:lnSpc>
            </a:pPr>
            <a:r>
              <a:rPr lang="en-US" sz="4200" b="1">
                <a:solidFill>
                  <a:srgbClr val="FFFFFF">
                    <a:alpha val="100000"/>
                  </a:srgbClr>
                </a:solidFill>
                <a:latin typeface="Comic Sans MS"/>
                <a:ea typeface="Comic Sans MS"/>
                <a:cs typeface="Comic Sans MS"/>
              </a:rPr>
              <a:t>01</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5765057" y="1844815"/>
            <a:ext cx="5367290" cy="3901440"/>
          </a:xfrm>
          <a:prstGeom prst="rect">
            <a:avLst/>
          </a:prstGeom>
          <a:ln/>
        </p:spPr>
        <p:txBody>
          <a:bodyPr vert="horz" wrap="square" lIns="123825" tIns="123825" rIns="57150" bIns="123825" rtlCol="0" anchor="ctr" anchorCtr="0">
            <a:normAutofit/>
          </a:bodyPr>
          <a:lstStyle/>
          <a:p>
            <a:pPr>
              <a:lnSpc>
                <a:spcPct val="140000"/>
              </a:lnSpc>
            </a:pPr>
            <a:r>
              <a:rPr lang="en-US" sz="1500" b="1">
                <a:solidFill>
                  <a:schemeClr val="accent1">
                    <a:alpha val="100000"/>
                  </a:schemeClr>
                </a:solidFill>
                <a:latin typeface="Noto Sans SC"/>
                <a:ea typeface="Noto Sans SC"/>
                <a:cs typeface="Noto Sans SC"/>
              </a:rPr>
              <a:t>Mencakup berbagai entitas non-profit</a:t>
            </a:r>
          </a:p>
          <a:p>
            <a:pPr>
              <a:lnSpc>
                <a:spcPct val="140000"/>
              </a:lnSpc>
            </a:pPr>
            <a:r>
              <a:rPr lang="en-US" sz="1500">
                <a:solidFill>
                  <a:schemeClr val="dk1">
                    <a:alpha val="100000"/>
                  </a:schemeClr>
                </a:solidFill>
                <a:latin typeface="Noto Sans SC"/>
                <a:ea typeface="Noto Sans SC"/>
                <a:cs typeface="Noto Sans SC"/>
              </a:rPr>
              <a:t>Organisasi sektor publik meliputi partai politik, yayasan, Lembaga Swadaya Masyarakat (LSM), serta tempat peribadatan yang memiliki tanggung jawab dalam pengelolaan dana publik dan pelayanan masyarakat secara transparan.</a:t>
            </a:r>
          </a:p>
          <a:p>
            <a:pPr>
              <a:lnSpc>
                <a:spcPct val="140000"/>
              </a:lnSpc>
            </a:pPr>
            <a:r>
              <a:rPr lang="en-US" sz="1500" b="1">
                <a:solidFill>
                  <a:schemeClr val="accent1">
                    <a:alpha val="100000"/>
                  </a:schemeClr>
                </a:solidFill>
                <a:latin typeface="Noto Sans SC"/>
                <a:ea typeface="Noto Sans SC"/>
                <a:cs typeface="Noto Sans SC"/>
              </a:rPr>
              <a:t>Meliputi instansi pemerintah pusat dan daerah</a:t>
            </a:r>
          </a:p>
          <a:p>
            <a:pPr>
              <a:lnSpc>
                <a:spcPct val="140000"/>
              </a:lnSpc>
            </a:pPr>
            <a:r>
              <a:rPr lang="en-US" sz="1500">
                <a:solidFill>
                  <a:schemeClr val="dk1">
                    <a:alpha val="100000"/>
                  </a:schemeClr>
                </a:solidFill>
                <a:latin typeface="Noto Sans SC"/>
                <a:ea typeface="Noto Sans SC"/>
                <a:cs typeface="Noto Sans SC"/>
              </a:rPr>
              <a:t>Sektor ini mencakup pemerintah pusat dan daerah yang wajib menjalankan siklus akuntansi mulai dari perencanaan, penganggaran, hingga pelaporan keuangan sesuai dengan regulasi yang berlaku secara nasional.</a:t>
            </a:r>
          </a:p>
        </p:txBody>
      </p:sp>
      <p:pic>
        <p:nvPicPr>
          <p:cNvPr id="3" name="Picture 3"/>
          <p:cNvPicPr>
            <a:picLocks noChangeAspect="1"/>
          </p:cNvPicPr>
          <p:nvPr/>
        </p:nvPicPr>
        <p:blipFill>
          <a:blip r:embed="rId3">
            <a:alphaModFix amt="98000"/>
          </a:blip>
          <a:srcRect l="12635" r="12635"/>
          <a:stretch>
            <a:fillRect/>
          </a:stretch>
        </p:blipFill>
        <p:spPr>
          <a:xfrm>
            <a:off x="665674" y="1468856"/>
            <a:ext cx="4857393" cy="4857392"/>
          </a:xfrm>
          <a:prstGeom prst="rect">
            <a:avLst/>
          </a:prstGeom>
        </p:spPr>
      </p:pic>
      <p:sp>
        <p:nvSpPr>
          <p:cNvPr id="4" name="TextBox 4"/>
          <p:cNvSpPr txBox="1"/>
          <p:nvPr/>
        </p:nvSpPr>
        <p:spPr>
          <a:xfrm>
            <a:off x="476023" y="265328"/>
            <a:ext cx="11239500" cy="914400"/>
          </a:xfrm>
          <a:prstGeom prst="rect">
            <a:avLst/>
          </a:prstGeom>
          <a:ln/>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a:ea typeface="Noto Sans SC"/>
                <a:cs typeface="Noto Sans SC"/>
              </a:rPr>
              <a:t>Definisi dan Organisasi Sektor Publik</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7288224" y="1590128"/>
            <a:ext cx="4427299" cy="4538186"/>
          </a:xfrm>
          <a:prstGeom prst="ellipse">
            <a:avLst/>
          </a:prstGeom>
          <a:solidFill>
            <a:schemeClr val="accent1">
              <a:alpha val="18000"/>
            </a:schemeClr>
          </a:solidFill>
          <a:ln/>
        </p:spPr>
      </p:sp>
      <p:pic>
        <p:nvPicPr>
          <p:cNvPr id="3" name="Picture 3"/>
          <p:cNvPicPr>
            <a:picLocks noChangeAspect="1"/>
          </p:cNvPicPr>
          <p:nvPr/>
        </p:nvPicPr>
        <p:blipFill>
          <a:blip r:embed="rId3"/>
          <a:srcRect l="13878" r="13878"/>
          <a:stretch>
            <a:fillRect/>
          </a:stretch>
        </p:blipFill>
        <p:spPr>
          <a:xfrm>
            <a:off x="7072586" y="1470540"/>
            <a:ext cx="4421163" cy="4421163"/>
          </a:xfrm>
          <a:prstGeom prst="ellipse">
            <a:avLst/>
          </a:prstGeom>
        </p:spPr>
      </p:pic>
      <p:sp>
        <p:nvSpPr>
          <p:cNvPr id="4" name="TextBox 4"/>
          <p:cNvSpPr txBox="1"/>
          <p:nvPr/>
        </p:nvSpPr>
        <p:spPr>
          <a:xfrm>
            <a:off x="578005" y="1698533"/>
            <a:ext cx="5755563" cy="3780367"/>
          </a:xfrm>
          <a:prstGeom prst="rect">
            <a:avLst/>
          </a:prstGeom>
          <a:ln/>
        </p:spPr>
        <p:txBody>
          <a:bodyPr vert="horz" wrap="square" lIns="66008" tIns="33052" rIns="66008" bIns="33052" rtlCol="0" anchor="ctr" anchorCtr="0">
            <a:normAutofit/>
          </a:bodyPr>
          <a:lstStyle/>
          <a:p>
            <a:pPr algn="l">
              <a:lnSpc>
                <a:spcPct val="140000"/>
              </a:lnSpc>
            </a:pPr>
            <a:r>
              <a:rPr lang="en-US" sz="1500" b="1">
                <a:solidFill>
                  <a:schemeClr val="accent1">
                    <a:alpha val="100000"/>
                  </a:schemeClr>
                </a:solidFill>
                <a:latin typeface="Noto Sans SC"/>
                <a:ea typeface="Noto Sans SC"/>
                <a:cs typeface="Noto Sans SC"/>
              </a:rPr>
              <a:t>Menjalankan siklus akuntansi yang komprehensif</a:t>
            </a:r>
          </a:p>
          <a:p>
            <a:pPr algn="l">
              <a:lnSpc>
                <a:spcPct val="140000"/>
              </a:lnSpc>
            </a:pPr>
            <a:r>
              <a:rPr lang="en-US" sz="1500">
                <a:solidFill>
                  <a:schemeClr val="dk1">
                    <a:alpha val="100000"/>
                  </a:schemeClr>
                </a:solidFill>
                <a:latin typeface="Noto Sans SC"/>
                <a:ea typeface="Noto Sans SC"/>
                <a:cs typeface="Noto Sans SC"/>
              </a:rPr>
              <a:t>Organisasi-organisasi tersebut melakukan serangkaian proses sistematis yang terdiri dari pengadaan barang dan jasa, realisasi anggaran, hingga penyusunan laporan pertanggungjawaban sebagai bentuk akuntabilitas kinerja kepada masyarakat luas.</a:t>
            </a:r>
          </a:p>
          <a:p>
            <a:pPr algn="l">
              <a:lnSpc>
                <a:spcPct val="140000"/>
              </a:lnSpc>
            </a:pPr>
            <a:r>
              <a:rPr lang="en-US" sz="1500" b="1">
                <a:solidFill>
                  <a:schemeClr val="accent1">
                    <a:alpha val="100000"/>
                  </a:schemeClr>
                </a:solidFill>
                <a:latin typeface="Noto Sans SC"/>
                <a:ea typeface="Noto Sans SC"/>
                <a:cs typeface="Noto Sans SC"/>
              </a:rPr>
              <a:t>Berorientasi pada pemenuhan kebutuhan masyarakat</a:t>
            </a:r>
          </a:p>
          <a:p>
            <a:pPr algn="l">
              <a:lnSpc>
                <a:spcPct val="140000"/>
              </a:lnSpc>
            </a:pPr>
            <a:r>
              <a:rPr lang="en-US" sz="1500">
                <a:solidFill>
                  <a:schemeClr val="dk1">
                    <a:alpha val="100000"/>
                  </a:schemeClr>
                </a:solidFill>
                <a:latin typeface="Noto Sans SC"/>
                <a:ea typeface="Noto Sans SC"/>
                <a:cs typeface="Noto Sans SC"/>
              </a:rPr>
              <a:t>Fokus utama organisasi ini adalah mengalokasikan sumber daya ekonomi, manusia, dan alam untuk menyediakan layanan pendidikan, kesehatan, serta sosial guna meningkatkan kesejahteraan umum melalui tata kelola yang baik.</a:t>
            </a:r>
          </a:p>
        </p:txBody>
      </p:sp>
      <p:sp>
        <p:nvSpPr>
          <p:cNvPr id="5" name="TextBox 5"/>
          <p:cNvSpPr txBox="1"/>
          <p:nvPr/>
        </p:nvSpPr>
        <p:spPr>
          <a:xfrm>
            <a:off x="476023" y="265328"/>
            <a:ext cx="11239500" cy="914400"/>
          </a:xfrm>
          <a:prstGeom prst="rect">
            <a:avLst/>
          </a:prstGeom>
          <a:ln/>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a:ea typeface="Noto Sans SC"/>
                <a:cs typeface="Noto Sans SC"/>
              </a:rPr>
              <a:t>Definisi dan Organisasi Sektor Publik</a:t>
            </a:r>
          </a:p>
        </p:txBody>
      </p:sp>
      <p:sp>
        <p:nvSpPr>
          <p:cNvPr id="6" name="AutoShape 6"/>
          <p:cNvSpPr/>
          <p:nvPr/>
        </p:nvSpPr>
        <p:spPr>
          <a:xfrm>
            <a:off x="11144384" y="1531134"/>
            <a:ext cx="490819" cy="490819"/>
          </a:xfrm>
          <a:prstGeom prst="ellipse">
            <a:avLst/>
          </a:prstGeom>
          <a:solidFill>
            <a:schemeClr val="accent1">
              <a:alpha val="74000"/>
            </a:schemeClr>
          </a:solidFill>
          <a:ln/>
        </p:spPr>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2799891"/>
          </a:xfrm>
          <a:prstGeom prst="rect">
            <a:avLst/>
          </a:prstGeom>
          <a:solidFill>
            <a:schemeClr val="accent1">
              <a:alpha val="66000"/>
            </a:schemeClr>
          </a:solidFill>
          <a:ln/>
        </p:spPr>
      </p:sp>
      <p:sp>
        <p:nvSpPr>
          <p:cNvPr id="3" name="AutoShape 3"/>
          <p:cNvSpPr/>
          <p:nvPr/>
        </p:nvSpPr>
        <p:spPr>
          <a:xfrm>
            <a:off x="477737" y="784576"/>
            <a:ext cx="11236526" cy="5313325"/>
          </a:xfrm>
          <a:prstGeom prst="roundRect">
            <a:avLst>
              <a:gd name="adj" fmla="val 12398"/>
            </a:avLst>
          </a:prstGeom>
          <a:solidFill>
            <a:srgbClr val="FFFFFF">
              <a:alpha val="100000"/>
            </a:srgbClr>
          </a:solidFill>
          <a:ln/>
        </p:spPr>
      </p:sp>
      <p:sp>
        <p:nvSpPr>
          <p:cNvPr id="4" name="TextBox 4"/>
          <p:cNvSpPr txBox="1"/>
          <p:nvPr/>
        </p:nvSpPr>
        <p:spPr>
          <a:xfrm>
            <a:off x="817898" y="784576"/>
            <a:ext cx="982980" cy="2653665"/>
          </a:xfrm>
          <a:prstGeom prst="rect">
            <a:avLst/>
          </a:prstGeom>
          <a:ln/>
        </p:spPr>
        <p:txBody>
          <a:bodyPr vert="horz" wrap="square" lIns="91440" tIns="45720" rIns="91440" bIns="45720" rtlCol="0" anchor="t" anchorCtr="0">
            <a:spAutoFit/>
          </a:bodyPr>
          <a:lstStyle/>
          <a:p>
            <a:pPr>
              <a:lnSpc>
                <a:spcPct val="100000"/>
              </a:lnSpc>
              <a:spcBef>
                <a:spcPts val="375"/>
              </a:spcBef>
            </a:pPr>
            <a:r>
              <a:rPr lang="en-US" sz="15000">
                <a:solidFill>
                  <a:schemeClr val="accent1">
                    <a:alpha val="13000"/>
                  </a:schemeClr>
                </a:solidFill>
                <a:latin typeface="Helvetica"/>
                <a:ea typeface="Helvetica"/>
                <a:cs typeface="Helvetica"/>
              </a:rPr>
              <a:t>“</a:t>
            </a:r>
          </a:p>
        </p:txBody>
      </p:sp>
      <p:sp>
        <p:nvSpPr>
          <p:cNvPr id="5" name="TextBox 5"/>
          <p:cNvSpPr txBox="1"/>
          <p:nvPr/>
        </p:nvSpPr>
        <p:spPr>
          <a:xfrm>
            <a:off x="1117578" y="2195258"/>
            <a:ext cx="9956843" cy="3050913"/>
          </a:xfrm>
          <a:prstGeom prst="rect">
            <a:avLst/>
          </a:prstGeom>
          <a:ln/>
        </p:spPr>
        <p:txBody>
          <a:bodyPr vert="horz" wrap="square" lIns="66008" tIns="33052" rIns="66008" bIns="33052" rtlCol="0" anchor="ctr" anchorCtr="0">
            <a:normAutofit/>
          </a:bodyPr>
          <a:lstStyle/>
          <a:p>
            <a:pPr algn="l">
              <a:lnSpc>
                <a:spcPct val="180000"/>
              </a:lnSpc>
            </a:pPr>
            <a:r>
              <a:rPr lang="en-US" sz="1425" b="1">
                <a:solidFill>
                  <a:schemeClr val="accent1">
                    <a:alpha val="100000"/>
                  </a:schemeClr>
                </a:solidFill>
                <a:latin typeface="Noto Sans SC"/>
                <a:ea typeface="Noto Sans SC"/>
                <a:cs typeface="Noto Sans SC"/>
              </a:rPr>
              <a:t>Memudahkan pemahaman bagi pengguna laporan</a:t>
            </a:r>
          </a:p>
          <a:p>
            <a:pPr algn="l">
              <a:lnSpc>
                <a:spcPct val="180000"/>
              </a:lnSpc>
            </a:pPr>
            <a:r>
              <a:rPr lang="en-US" sz="1425">
                <a:solidFill>
                  <a:srgbClr val="363636">
                    <a:alpha val="100000"/>
                  </a:srgbClr>
                </a:solidFill>
                <a:latin typeface="Noto Sans SC"/>
                <a:ea typeface="Noto Sans SC"/>
                <a:cs typeface="Noto Sans SC"/>
              </a:rPr>
              <a:t>Kerangka konseptual berfungsi membantu pengguna laporan keuangan dalam mengevaluasi dan memahami kesesuaian informasi yang disajikan dengan standar akuntansi sektor publik yang berlaku serta prinsip akuntansi yang diterima umum.</a:t>
            </a:r>
          </a:p>
          <a:p>
            <a:pPr algn="l">
              <a:lnSpc>
                <a:spcPct val="180000"/>
              </a:lnSpc>
            </a:pPr>
            <a:r>
              <a:rPr lang="en-US" sz="1425" b="1">
                <a:solidFill>
                  <a:schemeClr val="accent1">
                    <a:alpha val="100000"/>
                  </a:schemeClr>
                </a:solidFill>
                <a:latin typeface="Noto Sans SC"/>
                <a:ea typeface="Noto Sans SC"/>
                <a:cs typeface="Noto Sans SC"/>
              </a:rPr>
              <a:t>Dasar implementasi bagi penyusun laporan</a:t>
            </a:r>
          </a:p>
          <a:p>
            <a:pPr algn="l">
              <a:lnSpc>
                <a:spcPct val="180000"/>
              </a:lnSpc>
            </a:pPr>
            <a:r>
              <a:rPr lang="en-US" sz="1425">
                <a:solidFill>
                  <a:srgbClr val="363636">
                    <a:alpha val="100000"/>
                  </a:srgbClr>
                </a:solidFill>
                <a:latin typeface="Noto Sans SC"/>
                <a:ea typeface="Noto Sans SC"/>
                <a:cs typeface="Noto Sans SC"/>
              </a:rPr>
              <a:t>Memberikan panduan bagi staf keuangan dan tim penyusun standar di level pemerintahan untuk memahami penerapan standar keuangan serta prinsip akuntansi dalam setiap tahapan pencatatan dan pelaporan transaksi.</a:t>
            </a:r>
          </a:p>
        </p:txBody>
      </p:sp>
      <p:sp>
        <p:nvSpPr>
          <p:cNvPr id="6" name="TextBox 6"/>
          <p:cNvSpPr txBox="1"/>
          <p:nvPr/>
        </p:nvSpPr>
        <p:spPr>
          <a:xfrm>
            <a:off x="1055454" y="1280858"/>
            <a:ext cx="9724048" cy="914400"/>
          </a:xfrm>
          <a:prstGeom prst="rect">
            <a:avLst/>
          </a:prstGeom>
          <a:ln/>
        </p:spPr>
        <p:txBody>
          <a:bodyPr vert="horz" wrap="square" lIns="123825" tIns="123825" rIns="57150" bIns="123825" rtlCol="0" anchor="ctr" anchorCtr="0">
            <a:noAutofit/>
          </a:bodyPr>
          <a:lstStyle/>
          <a:p>
            <a:pPr>
              <a:lnSpc>
                <a:spcPct val="140000"/>
              </a:lnSpc>
            </a:pPr>
            <a:r>
              <a:rPr lang="en-US" sz="3000" b="1">
                <a:solidFill>
                  <a:schemeClr val="accent1">
                    <a:alpha val="100000"/>
                  </a:schemeClr>
                </a:solidFill>
                <a:latin typeface="Noto Sans SC"/>
                <a:ea typeface="Noto Sans SC"/>
                <a:cs typeface="Noto Sans SC"/>
              </a:rPr>
              <a:t>Tujuan Acuan Pelaporan Keuangan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522226" y="1950718"/>
            <a:ext cx="3736162" cy="3215301"/>
          </a:xfrm>
          <a:prstGeom prst="rect">
            <a:avLst/>
          </a:prstGeom>
          <a:ln/>
        </p:spPr>
        <p:txBody>
          <a:bodyPr vert="horz" wrap="square" lIns="123825" tIns="123825" rIns="57150" bIns="123825" rtlCol="0" anchor="ctr" anchorCtr="0">
            <a:noAutofit/>
          </a:bodyPr>
          <a:lstStyle/>
          <a:p>
            <a:pPr>
              <a:lnSpc>
                <a:spcPct val="140000"/>
              </a:lnSpc>
            </a:pPr>
            <a:r>
              <a:rPr lang="en-US" sz="3000" b="1">
                <a:solidFill>
                  <a:schemeClr val="accent1">
                    <a:alpha val="100000"/>
                  </a:schemeClr>
                </a:solidFill>
                <a:latin typeface="Noto Sans SC"/>
                <a:ea typeface="Noto Sans SC"/>
                <a:cs typeface="Noto Sans SC"/>
              </a:rPr>
              <a:t>Tujuan Acuan Pelaporan Keuangan</a:t>
            </a:r>
          </a:p>
        </p:txBody>
      </p:sp>
      <p:sp>
        <p:nvSpPr>
          <p:cNvPr id="3" name="TextBox 3"/>
          <p:cNvSpPr txBox="1"/>
          <p:nvPr/>
        </p:nvSpPr>
        <p:spPr>
          <a:xfrm>
            <a:off x="10803939" y="0"/>
            <a:ext cx="982980" cy="2615565"/>
          </a:xfrm>
          <a:prstGeom prst="rect">
            <a:avLst/>
          </a:prstGeom>
          <a:ln/>
        </p:spPr>
        <p:txBody>
          <a:bodyPr vert="horz" wrap="square" lIns="91440" tIns="45720" rIns="91440" bIns="45720" rtlCol="0" anchor="t" anchorCtr="0">
            <a:spAutoFit/>
          </a:bodyPr>
          <a:lstStyle/>
          <a:p>
            <a:pPr>
              <a:lnSpc>
                <a:spcPct val="100000"/>
              </a:lnSpc>
              <a:spcBef>
                <a:spcPts val="375"/>
              </a:spcBef>
            </a:pPr>
            <a:r>
              <a:rPr lang="en-US" sz="15000">
                <a:solidFill>
                  <a:schemeClr val="dk1">
                    <a:alpha val="13000"/>
                  </a:schemeClr>
                </a:solidFill>
                <a:latin typeface="Helvetica"/>
                <a:ea typeface="Helvetica"/>
                <a:cs typeface="Helvetica"/>
              </a:rPr>
              <a:t>”</a:t>
            </a:r>
          </a:p>
        </p:txBody>
      </p:sp>
      <p:sp>
        <p:nvSpPr>
          <p:cNvPr id="4" name="TextBox 4"/>
          <p:cNvSpPr txBox="1"/>
          <p:nvPr/>
        </p:nvSpPr>
        <p:spPr>
          <a:xfrm>
            <a:off x="4854674" y="1222166"/>
            <a:ext cx="6839839" cy="4672403"/>
          </a:xfrm>
          <a:prstGeom prst="rect">
            <a:avLst/>
          </a:prstGeom>
          <a:ln/>
        </p:spPr>
        <p:txBody>
          <a:bodyPr vert="horz" wrap="square" lIns="123825" tIns="123825" rIns="57150" bIns="123825" rtlCol="0" anchor="t" anchorCtr="0">
            <a:normAutofit/>
          </a:bodyPr>
          <a:lstStyle/>
          <a:p>
            <a:pPr>
              <a:lnSpc>
                <a:spcPct val="140000"/>
              </a:lnSpc>
            </a:pPr>
            <a:r>
              <a:rPr lang="en-US" sz="1500" b="1">
                <a:solidFill>
                  <a:schemeClr val="accent1">
                    <a:alpha val="100000"/>
                  </a:schemeClr>
                </a:solidFill>
                <a:latin typeface="Noto Sans SC"/>
                <a:ea typeface="Noto Sans SC"/>
                <a:cs typeface="Noto Sans SC"/>
              </a:rPr>
              <a:t>Mempermudah proses audit oleh BPK dan KAP</a:t>
            </a:r>
          </a:p>
          <a:p>
            <a:pPr>
              <a:lnSpc>
                <a:spcPct val="140000"/>
              </a:lnSpc>
            </a:pPr>
            <a:r>
              <a:rPr lang="en-US" sz="1500">
                <a:solidFill>
                  <a:schemeClr val="dk1">
                    <a:alpha val="100000"/>
                  </a:schemeClr>
                </a:solidFill>
                <a:latin typeface="Noto Sans SC"/>
                <a:ea typeface="Noto Sans SC"/>
                <a:cs typeface="Noto Sans SC"/>
              </a:rPr>
              <a:t>Menjadi acuan bagi auditor pemerintah seperti BPK maupun auditor swasta dalam memverifikasi kesesuaian antara susunan laporan keuangan dengan prinsip akuntansi guna memastikan laporan yang akuntabel dan tertib.</a:t>
            </a:r>
          </a:p>
          <a:p>
            <a:pPr>
              <a:lnSpc>
                <a:spcPct val="140000"/>
              </a:lnSpc>
            </a:pPr>
            <a:r>
              <a:rPr lang="en-US" sz="1500" b="1">
                <a:solidFill>
                  <a:schemeClr val="accent1">
                    <a:alpha val="100000"/>
                  </a:schemeClr>
                </a:solidFill>
                <a:latin typeface="Noto Sans SC"/>
                <a:ea typeface="Noto Sans SC"/>
                <a:cs typeface="Noto Sans SC"/>
              </a:rPr>
              <a:t>Mendukung terciptanya transparansi dan akuntabilitas</a:t>
            </a:r>
          </a:p>
          <a:p>
            <a:pPr>
              <a:lnSpc>
                <a:spcPct val="140000"/>
              </a:lnSpc>
            </a:pPr>
            <a:r>
              <a:rPr lang="en-US" sz="1500">
                <a:solidFill>
                  <a:schemeClr val="dk1">
                    <a:alpha val="100000"/>
                  </a:schemeClr>
                </a:solidFill>
                <a:latin typeface="Noto Sans SC"/>
                <a:ea typeface="Noto Sans SC"/>
                <a:cs typeface="Noto Sans SC"/>
              </a:rPr>
              <a:t>Kerangka ini menjadi instrumen penting untuk mewujudkan tata kelola organisasi yang efektif dan efisien, sehingga masyarakat dapat memantau proses pengambilan keputusan serta penggunaan sumber daya publik secara terbuka.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blip>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a:stretch>
            <a:fillRect/>
          </a:stretch>
        </p:blipFill>
        <p:spPr>
          <a:xfrm>
            <a:off x="5786020" y="2855911"/>
            <a:ext cx="1019175" cy="971550"/>
          </a:xfrm>
          <a:prstGeom prst="rect">
            <a:avLst/>
          </a:prstGeom>
        </p:spPr>
      </p:pic>
      <p:sp>
        <p:nvSpPr>
          <p:cNvPr id="3" name="TextBox 3"/>
          <p:cNvSpPr txBox="1"/>
          <p:nvPr/>
        </p:nvSpPr>
        <p:spPr>
          <a:xfrm>
            <a:off x="705348" y="2855911"/>
            <a:ext cx="6898341" cy="2185972"/>
          </a:xfrm>
          <a:prstGeom prst="rect">
            <a:avLst/>
          </a:prstGeom>
          <a:ln/>
        </p:spPr>
        <p:txBody>
          <a:bodyPr vert="horz" wrap="square" lIns="91440" tIns="45720" rIns="91440" bIns="45720" rtlCol="0" anchor="t" anchorCtr="0">
            <a:normAutofit/>
          </a:bodyPr>
          <a:lstStyle/>
          <a:p>
            <a:pPr algn="l">
              <a:lnSpc>
                <a:spcPct val="140000"/>
              </a:lnSpc>
              <a:spcBef>
                <a:spcPct val="0"/>
              </a:spcBef>
            </a:pPr>
            <a:r>
              <a:rPr lang="en-US" sz="4500" b="1">
                <a:solidFill>
                  <a:schemeClr val="dk1">
                    <a:alpha val="100000"/>
                  </a:schemeClr>
                </a:solidFill>
                <a:latin typeface="Noto Sans SC"/>
                <a:ea typeface="Noto Sans SC"/>
                <a:cs typeface="Noto Sans SC"/>
              </a:rPr>
              <a:t>Asumsi Dasar Akuntansi Sektor Publik</a:t>
            </a:r>
          </a:p>
        </p:txBody>
      </p:sp>
      <p:sp>
        <p:nvSpPr>
          <p:cNvPr id="4" name="TextBox 4"/>
          <p:cNvSpPr txBox="1"/>
          <p:nvPr/>
        </p:nvSpPr>
        <p:spPr>
          <a:xfrm>
            <a:off x="681670" y="1440314"/>
            <a:ext cx="1672614" cy="1138956"/>
          </a:xfrm>
          <a:prstGeom prst="rect">
            <a:avLst/>
          </a:prstGeom>
          <a:ln/>
        </p:spPr>
        <p:txBody>
          <a:bodyPr vert="horz" wrap="square" lIns="66008" tIns="33052" rIns="66008" bIns="33052" rtlCol="0" anchor="ctr" anchorCtr="0">
            <a:noAutofit/>
          </a:bodyPr>
          <a:lstStyle/>
          <a:p>
            <a:pPr algn="l">
              <a:lnSpc>
                <a:spcPct val="100000"/>
              </a:lnSpc>
            </a:pPr>
            <a:r>
              <a:rPr lang="en-US" sz="4200" b="1">
                <a:solidFill>
                  <a:srgbClr val="FFFFFF">
                    <a:alpha val="100000"/>
                  </a:srgbClr>
                </a:solidFill>
                <a:latin typeface="Comic Sans MS"/>
                <a:ea typeface="Comic Sans MS"/>
                <a:cs typeface="Comic Sans MS"/>
              </a:rPr>
              <a:t>PART </a:t>
            </a:r>
          </a:p>
        </p:txBody>
      </p:sp>
      <p:sp>
        <p:nvSpPr>
          <p:cNvPr id="5" name="AutoShape 5"/>
          <p:cNvSpPr/>
          <p:nvPr/>
        </p:nvSpPr>
        <p:spPr>
          <a:xfrm>
            <a:off x="818691" y="2583191"/>
            <a:ext cx="785121" cy="53229"/>
          </a:xfrm>
          <a:prstGeom prst="rect">
            <a:avLst/>
          </a:prstGeom>
          <a:solidFill>
            <a:schemeClr val="accent6">
              <a:alpha val="100000"/>
            </a:schemeClr>
          </a:solidFill>
          <a:ln/>
        </p:spPr>
      </p:sp>
      <p:sp>
        <p:nvSpPr>
          <p:cNvPr id="6" name="TextBox 6"/>
          <p:cNvSpPr txBox="1"/>
          <p:nvPr/>
        </p:nvSpPr>
        <p:spPr>
          <a:xfrm>
            <a:off x="2434107" y="1440314"/>
            <a:ext cx="1672614" cy="1138956"/>
          </a:xfrm>
          <a:prstGeom prst="rect">
            <a:avLst/>
          </a:prstGeom>
          <a:ln/>
        </p:spPr>
        <p:txBody>
          <a:bodyPr vert="horz" wrap="square" lIns="66008" tIns="33052" rIns="66008" bIns="33052" rtlCol="0" anchor="ctr" anchorCtr="0">
            <a:noAutofit/>
          </a:bodyPr>
          <a:lstStyle/>
          <a:p>
            <a:pPr algn="l">
              <a:lnSpc>
                <a:spcPct val="100000"/>
              </a:lnSpc>
            </a:pPr>
            <a:r>
              <a:rPr lang="en-US" sz="4200" b="1">
                <a:solidFill>
                  <a:srgbClr val="FFFFFF">
                    <a:alpha val="100000"/>
                  </a:srgbClr>
                </a:solidFill>
                <a:latin typeface="Comic Sans MS"/>
                <a:ea typeface="Comic Sans MS"/>
                <a:cs typeface="Comic Sans MS"/>
              </a:rPr>
              <a:t>02</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503731" y="1707455"/>
            <a:ext cx="8109936" cy="1151241"/>
          </a:xfrm>
          <a:prstGeom prst="rect">
            <a:avLst/>
          </a:prstGeom>
          <a:ln/>
        </p:spPr>
        <p:txBody>
          <a:bodyPr vert="horz" wrap="square" lIns="114300" tIns="57150" rIns="114300" bIns="57150" rtlCol="0" anchor="t" anchorCtr="0">
            <a:noAutofit/>
          </a:bodyPr>
          <a:lstStyle/>
          <a:p>
            <a:pPr>
              <a:lnSpc>
                <a:spcPct val="140000"/>
              </a:lnSpc>
            </a:pPr>
            <a:r>
              <a:rPr lang="en-US" sz="1500">
                <a:solidFill>
                  <a:schemeClr val="dk1">
                    <a:alpha val="100000"/>
                  </a:schemeClr>
                </a:solidFill>
                <a:latin typeface="Noto Sans SC"/>
                <a:ea typeface="Noto Sans SC"/>
                <a:cs typeface="Noto Sans SC"/>
              </a:rPr>
              <a:t> Perencanaan sumber daya dialokasikan guna memenuhi kebutuhan masyarakat melalui dukungan sumber dana, sumber daya alam (SDA), dan sumber daya manusia (SDM) yang dikelola secara sistematis oleh organisasi sektor publik.</a:t>
            </a:r>
          </a:p>
        </p:txBody>
      </p:sp>
      <p:pic>
        <p:nvPicPr>
          <p:cNvPr id="3" name="Picture 3"/>
          <p:cNvPicPr>
            <a:picLocks noChangeAspect="1"/>
          </p:cNvPicPr>
          <p:nvPr/>
        </p:nvPicPr>
        <p:blipFill>
          <a:blip r:embed="rId3">
            <a:alphaModFix/>
          </a:blip>
          <a:srcRect l="37621" r="37621"/>
          <a:stretch>
            <a:fillRect/>
          </a:stretch>
        </p:blipFill>
        <p:spPr>
          <a:xfrm>
            <a:off x="8969010" y="1328023"/>
            <a:ext cx="2420771" cy="4888921"/>
          </a:xfrm>
          <a:prstGeom prst="rect">
            <a:avLst/>
          </a:prstGeom>
        </p:spPr>
      </p:pic>
      <p:sp>
        <p:nvSpPr>
          <p:cNvPr id="4" name="TextBox 4"/>
          <p:cNvSpPr txBox="1"/>
          <p:nvPr/>
        </p:nvSpPr>
        <p:spPr>
          <a:xfrm>
            <a:off x="476023" y="265328"/>
            <a:ext cx="11239500" cy="914400"/>
          </a:xfrm>
          <a:prstGeom prst="rect">
            <a:avLst/>
          </a:prstGeom>
          <a:ln/>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a:ea typeface="Noto Sans SC"/>
                <a:cs typeface="Noto Sans SC"/>
              </a:rPr>
              <a:t>Alokasi Sumber Daya dan Regulasi</a:t>
            </a:r>
          </a:p>
        </p:txBody>
      </p:sp>
      <p:sp>
        <p:nvSpPr>
          <p:cNvPr id="5" name="TextBox 5"/>
          <p:cNvSpPr txBox="1"/>
          <p:nvPr/>
        </p:nvSpPr>
        <p:spPr>
          <a:xfrm>
            <a:off x="503731" y="1268717"/>
            <a:ext cx="7146070" cy="449970"/>
          </a:xfrm>
          <a:prstGeom prst="rect">
            <a:avLst/>
          </a:prstGeom>
          <a:ln/>
        </p:spPr>
        <p:txBody>
          <a:bodyPr vert="horz" wrap="square" lIns="114300" tIns="57150" rIns="114300" bIns="57150" rtlCol="0" anchor="ctr" anchorCtr="0">
            <a:noAutofit/>
          </a:bodyPr>
          <a:lstStyle/>
          <a:p>
            <a:pPr>
              <a:lnSpc>
                <a:spcPct val="77000"/>
              </a:lnSpc>
            </a:pPr>
            <a:r>
              <a:rPr lang="en-US" sz="2000" b="1">
                <a:solidFill>
                  <a:schemeClr val="accent1">
                    <a:alpha val="100000"/>
                  </a:schemeClr>
                </a:solidFill>
                <a:latin typeface="Noto Sans SC"/>
                <a:ea typeface="Noto Sans SC"/>
                <a:cs typeface="Noto Sans SC"/>
              </a:rPr>
              <a:t>Alokasi sumber daya untuk pemenuhan kebutuhan</a:t>
            </a:r>
          </a:p>
        </p:txBody>
      </p:sp>
      <p:sp>
        <p:nvSpPr>
          <p:cNvPr id="6" name="TextBox 6"/>
          <p:cNvSpPr txBox="1"/>
          <p:nvPr/>
        </p:nvSpPr>
        <p:spPr>
          <a:xfrm>
            <a:off x="497335" y="3427906"/>
            <a:ext cx="8109936" cy="1151241"/>
          </a:xfrm>
          <a:prstGeom prst="rect">
            <a:avLst/>
          </a:prstGeom>
          <a:ln/>
        </p:spPr>
        <p:txBody>
          <a:bodyPr vert="horz" wrap="square" lIns="114300" tIns="57150" rIns="114300" bIns="57150" rtlCol="0" anchor="t" anchorCtr="0">
            <a:noAutofit/>
          </a:bodyPr>
          <a:lstStyle/>
          <a:p>
            <a:pPr>
              <a:lnSpc>
                <a:spcPct val="140000"/>
              </a:lnSpc>
            </a:pPr>
            <a:r>
              <a:rPr lang="en-US" sz="1500">
                <a:solidFill>
                  <a:schemeClr val="dk1">
                    <a:alpha val="100000"/>
                  </a:schemeClr>
                </a:solidFill>
                <a:latin typeface="Noto Sans SC"/>
                <a:ea typeface="Noto Sans SC"/>
                <a:cs typeface="Noto Sans SC"/>
              </a:rPr>
              <a:t> Pendanaan organisasi sektor publik berasal dari berbagai sumber yang sah, meliputi pajak, retribusi, iuran warga, hibah, serta sumbangan dari donor guna mendukung keberlangsungan program layanan publik.</a:t>
            </a:r>
          </a:p>
        </p:txBody>
      </p:sp>
      <p:sp>
        <p:nvSpPr>
          <p:cNvPr id="7" name="TextBox 7"/>
          <p:cNvSpPr txBox="1"/>
          <p:nvPr/>
        </p:nvSpPr>
        <p:spPr>
          <a:xfrm>
            <a:off x="497335" y="2989168"/>
            <a:ext cx="7146070" cy="449970"/>
          </a:xfrm>
          <a:prstGeom prst="rect">
            <a:avLst/>
          </a:prstGeom>
          <a:ln/>
        </p:spPr>
        <p:txBody>
          <a:bodyPr vert="horz" wrap="square" lIns="114300" tIns="57150" rIns="114300" bIns="57150" rtlCol="0" anchor="ctr" anchorCtr="0">
            <a:noAutofit/>
          </a:bodyPr>
          <a:lstStyle/>
          <a:p>
            <a:pPr>
              <a:lnSpc>
                <a:spcPct val="77000"/>
              </a:lnSpc>
            </a:pPr>
            <a:r>
              <a:rPr lang="en-US" sz="2000" b="1">
                <a:solidFill>
                  <a:schemeClr val="accent1">
                    <a:alpha val="100000"/>
                  </a:schemeClr>
                </a:solidFill>
                <a:latin typeface="Noto Sans SC"/>
                <a:ea typeface="Noto Sans SC"/>
                <a:cs typeface="Noto Sans SC"/>
              </a:rPr>
              <a:t>Diversifikasi sumber pendanaan organisasi publik</a:t>
            </a:r>
          </a:p>
        </p:txBody>
      </p:sp>
      <p:sp>
        <p:nvSpPr>
          <p:cNvPr id="8" name="TextBox 8"/>
          <p:cNvSpPr txBox="1"/>
          <p:nvPr/>
        </p:nvSpPr>
        <p:spPr>
          <a:xfrm>
            <a:off x="490939" y="5118361"/>
            <a:ext cx="8109936" cy="1151241"/>
          </a:xfrm>
          <a:prstGeom prst="rect">
            <a:avLst/>
          </a:prstGeom>
          <a:ln/>
        </p:spPr>
        <p:txBody>
          <a:bodyPr vert="horz" wrap="square" lIns="114300" tIns="57150" rIns="114300" bIns="57150" rtlCol="0" anchor="t" anchorCtr="0">
            <a:noAutofit/>
          </a:bodyPr>
          <a:lstStyle/>
          <a:p>
            <a:pPr>
              <a:lnSpc>
                <a:spcPct val="140000"/>
              </a:lnSpc>
            </a:pPr>
            <a:r>
              <a:rPr lang="en-US" sz="1500">
                <a:solidFill>
                  <a:schemeClr val="dk1">
                    <a:alpha val="100000"/>
                  </a:schemeClr>
                </a:solidFill>
                <a:latin typeface="Noto Sans SC"/>
                <a:ea typeface="Noto Sans SC"/>
                <a:cs typeface="Noto Sans SC"/>
              </a:rPr>
              <a:t> Ketaatan hukum terhadap alokasi sumber daya akan mencapai titik maksimal jika didukung regulasi yang tepat, sehingga menciptakan praktik yang akuntabel, tertib, dan transparan dalam seluruh siklus anggaran.</a:t>
            </a:r>
          </a:p>
        </p:txBody>
      </p:sp>
      <p:sp>
        <p:nvSpPr>
          <p:cNvPr id="9" name="TextBox 9"/>
          <p:cNvSpPr txBox="1"/>
          <p:nvPr/>
        </p:nvSpPr>
        <p:spPr>
          <a:xfrm>
            <a:off x="490939" y="4679623"/>
            <a:ext cx="7146070" cy="449970"/>
          </a:xfrm>
          <a:prstGeom prst="rect">
            <a:avLst/>
          </a:prstGeom>
          <a:ln/>
        </p:spPr>
        <p:txBody>
          <a:bodyPr vert="horz" wrap="square" lIns="114300" tIns="57150" rIns="114300" bIns="57150" rtlCol="0" anchor="ctr" anchorCtr="0">
            <a:noAutofit/>
          </a:bodyPr>
          <a:lstStyle/>
          <a:p>
            <a:pPr>
              <a:lnSpc>
                <a:spcPct val="77000"/>
              </a:lnSpc>
            </a:pPr>
            <a:r>
              <a:rPr lang="en-US" sz="2000" b="1">
                <a:solidFill>
                  <a:schemeClr val="accent1">
                    <a:alpha val="100000"/>
                  </a:schemeClr>
                </a:solidFill>
                <a:latin typeface="Noto Sans SC"/>
                <a:ea typeface="Noto Sans SC"/>
                <a:cs typeface="Noto Sans SC"/>
              </a:rPr>
              <a:t>Efektivitas regulasi dalam pengelolaan sumber daya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3560913" y="1312852"/>
            <a:ext cx="7804501" cy="762000"/>
          </a:xfrm>
          <a:prstGeom prst="rect">
            <a:avLst/>
          </a:prstGeom>
          <a:ln/>
        </p:spPr>
        <p:txBody>
          <a:bodyPr vert="horz" wrap="square" lIns="123825" tIns="123825" rIns="57150" bIns="123825" rtlCol="0" anchor="b" anchorCtr="0">
            <a:noAutofit/>
          </a:bodyPr>
          <a:lstStyle/>
          <a:p>
            <a:pPr>
              <a:lnSpc>
                <a:spcPct val="120000"/>
              </a:lnSpc>
            </a:pPr>
            <a:r>
              <a:rPr lang="en-US" sz="2400" b="1">
                <a:solidFill>
                  <a:schemeClr val="accent1">
                    <a:alpha val="100000"/>
                  </a:schemeClr>
                </a:solidFill>
                <a:latin typeface="Noto Sans SC"/>
                <a:ea typeface="Noto Sans SC"/>
                <a:cs typeface="Noto Sans SC"/>
              </a:rPr>
              <a:t>Legalitas dan kemandirian dasar hukum organisasi</a:t>
            </a:r>
          </a:p>
        </p:txBody>
      </p:sp>
      <p:cxnSp>
        <p:nvCxnSpPr>
          <p:cNvPr id="3" name="Connector 3"/>
          <p:cNvCxnSpPr/>
          <p:nvPr/>
        </p:nvCxnSpPr>
        <p:spPr>
          <a:xfrm>
            <a:off x="1197254" y="5988003"/>
            <a:ext cx="10998321"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4" name="TextBox 4"/>
          <p:cNvSpPr txBox="1"/>
          <p:nvPr/>
        </p:nvSpPr>
        <p:spPr>
          <a:xfrm>
            <a:off x="3560913" y="1927072"/>
            <a:ext cx="7804501" cy="1203960"/>
          </a:xfrm>
          <a:prstGeom prst="rect">
            <a:avLst/>
          </a:prstGeom>
          <a:ln/>
        </p:spPr>
        <p:txBody>
          <a:bodyPr vert="horz" wrap="square" lIns="123825" tIns="123825" rIns="57150" bIns="123825" rtlCol="0" anchor="t" anchorCtr="0">
            <a:noAutofit/>
          </a:bodyPr>
          <a:lstStyle/>
          <a:p>
            <a:pPr>
              <a:lnSpc>
                <a:spcPct val="140000"/>
              </a:lnSpc>
            </a:pPr>
            <a:r>
              <a:rPr lang="en-US" sz="1500">
                <a:solidFill>
                  <a:schemeClr val="dk1">
                    <a:alpha val="100000"/>
                  </a:schemeClr>
                </a:solidFill>
                <a:latin typeface="Noto Sans SC"/>
                <a:ea typeface="Noto Sans SC"/>
                <a:cs typeface="Noto Sans SC"/>
              </a:rPr>
              <a:t> Setiap organisasi sektor publik memiliki kewenangan untuk menetapkan dasar hukum internal melalui kesepakatan organisasi, yang berfungsi sebagai pedoman operasional dan menjamin kelangsungan hidup serta stabilitas organisasi.</a:t>
            </a:r>
          </a:p>
        </p:txBody>
      </p:sp>
      <p:sp>
        <p:nvSpPr>
          <p:cNvPr id="5" name="TextBox 5"/>
          <p:cNvSpPr txBox="1"/>
          <p:nvPr/>
        </p:nvSpPr>
        <p:spPr>
          <a:xfrm>
            <a:off x="1183473" y="3943665"/>
            <a:ext cx="7806355" cy="762000"/>
          </a:xfrm>
          <a:prstGeom prst="rect">
            <a:avLst/>
          </a:prstGeom>
          <a:ln/>
        </p:spPr>
        <p:txBody>
          <a:bodyPr vert="horz" wrap="square" lIns="123825" tIns="123825" rIns="57150" bIns="123825" rtlCol="0" anchor="b" anchorCtr="0">
            <a:noAutofit/>
          </a:bodyPr>
          <a:lstStyle/>
          <a:p>
            <a:pPr>
              <a:lnSpc>
                <a:spcPct val="120000"/>
              </a:lnSpc>
            </a:pPr>
            <a:r>
              <a:rPr lang="en-US" sz="2400" b="1">
                <a:solidFill>
                  <a:schemeClr val="accent1">
                    <a:alpha val="100000"/>
                  </a:schemeClr>
                </a:solidFill>
                <a:latin typeface="Noto Sans SC"/>
                <a:ea typeface="Noto Sans SC"/>
                <a:cs typeface="Noto Sans SC"/>
              </a:rPr>
              <a:t>Akuntabilitas sebagai pilar utama tata kelola</a:t>
            </a:r>
          </a:p>
        </p:txBody>
      </p:sp>
      <p:sp>
        <p:nvSpPr>
          <p:cNvPr id="6" name="TextBox 6"/>
          <p:cNvSpPr txBox="1"/>
          <p:nvPr/>
        </p:nvSpPr>
        <p:spPr>
          <a:xfrm>
            <a:off x="1183473" y="4571667"/>
            <a:ext cx="7806355" cy="1203960"/>
          </a:xfrm>
          <a:prstGeom prst="rect">
            <a:avLst/>
          </a:prstGeom>
          <a:ln/>
        </p:spPr>
        <p:txBody>
          <a:bodyPr vert="horz" wrap="square" lIns="123825" tIns="123825" rIns="57150" bIns="123825" rtlCol="0" anchor="t" anchorCtr="0">
            <a:noAutofit/>
          </a:bodyPr>
          <a:lstStyle/>
          <a:p>
            <a:pPr>
              <a:lnSpc>
                <a:spcPct val="140000"/>
              </a:lnSpc>
            </a:pPr>
            <a:r>
              <a:rPr lang="en-US" sz="1500">
                <a:solidFill>
                  <a:schemeClr val="dk1">
                    <a:alpha val="100000"/>
                  </a:schemeClr>
                </a:solidFill>
                <a:latin typeface="Noto Sans SC"/>
                <a:ea typeface="Noto Sans SC"/>
                <a:cs typeface="Noto Sans SC"/>
              </a:rPr>
              <a:t> Akuntabilitas kinerja merupakan kunci terciptanya tata kelola pemerintahan yang baik (good governance), yang diwujudkan melalui efektivitas proses internal mulai dari perencanaan, pengadaan barang, hingga pertanggungjawaban kepada publik.</a:t>
            </a:r>
          </a:p>
        </p:txBody>
      </p:sp>
      <p:cxnSp>
        <p:nvCxnSpPr>
          <p:cNvPr id="7" name="Connector 7"/>
          <p:cNvCxnSpPr/>
          <p:nvPr/>
        </p:nvCxnSpPr>
        <p:spPr>
          <a:xfrm>
            <a:off x="3574694" y="3297546"/>
            <a:ext cx="8614217"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8" name="TextBox 8"/>
          <p:cNvSpPr txBox="1"/>
          <p:nvPr/>
        </p:nvSpPr>
        <p:spPr>
          <a:xfrm>
            <a:off x="476023" y="265328"/>
            <a:ext cx="11239500" cy="914400"/>
          </a:xfrm>
          <a:prstGeom prst="rect">
            <a:avLst/>
          </a:prstGeom>
          <a:ln/>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a:ea typeface="Noto Sans SC"/>
                <a:cs typeface="Noto Sans SC"/>
              </a:rPr>
              <a:t>Alokasi Sumber Daya dan Regulasi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476023" y="265328"/>
            <a:ext cx="11239500" cy="914400"/>
          </a:xfrm>
          <a:prstGeom prst="rect">
            <a:avLst/>
          </a:prstGeom>
          <a:ln/>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a:ea typeface="Noto Sans SC"/>
                <a:cs typeface="Noto Sans SC"/>
              </a:rPr>
              <a:t>Basis Akrual dan Kelangsungan Organisasi</a:t>
            </a:r>
          </a:p>
        </p:txBody>
      </p:sp>
      <p:sp>
        <p:nvSpPr>
          <p:cNvPr id="3" name="TextBox 3"/>
          <p:cNvSpPr txBox="1"/>
          <p:nvPr/>
        </p:nvSpPr>
        <p:spPr>
          <a:xfrm>
            <a:off x="1297192" y="1364935"/>
            <a:ext cx="10128883" cy="1203960"/>
          </a:xfrm>
          <a:prstGeom prst="rect">
            <a:avLst/>
          </a:prstGeom>
          <a:ln/>
        </p:spPr>
        <p:txBody>
          <a:bodyPr vert="horz" wrap="square" lIns="123825" tIns="123825" rIns="57150" bIns="123825" rtlCol="0" anchor="t" anchorCtr="0">
            <a:noAutofit/>
          </a:bodyPr>
          <a:lstStyle/>
          <a:p>
            <a:pPr>
              <a:lnSpc>
                <a:spcPct val="140000"/>
              </a:lnSpc>
            </a:pPr>
            <a:r>
              <a:rPr lang="en-US" sz="1500">
                <a:solidFill>
                  <a:schemeClr val="dk1">
                    <a:alpha val="100000"/>
                  </a:schemeClr>
                </a:solidFill>
                <a:latin typeface="Noto Sans SC"/>
                <a:ea typeface="Noto Sans SC"/>
                <a:cs typeface="Noto Sans SC"/>
              </a:rPr>
              <a:t>Penerapan basis akrual dalam pelaporan: Penggunaan basis akrual memengaruhi cara organisasi mencatat transaksi dan peristiwa keuangan pada periode terjadinya, sehingga memberikan gambaran kinerja yang lebih akurat dan komprehensif bagi para pengguna laporan keuangan sektor publik.</a:t>
            </a:r>
          </a:p>
        </p:txBody>
      </p:sp>
      <p:sp>
        <p:nvSpPr>
          <p:cNvPr id="4" name="TextBox 4"/>
          <p:cNvSpPr txBox="1"/>
          <p:nvPr/>
        </p:nvSpPr>
        <p:spPr>
          <a:xfrm>
            <a:off x="1309463" y="3104056"/>
            <a:ext cx="10116612" cy="1152525"/>
          </a:xfrm>
          <a:prstGeom prst="rect">
            <a:avLst/>
          </a:prstGeom>
          <a:ln/>
        </p:spPr>
        <p:txBody>
          <a:bodyPr vert="horz" wrap="square" lIns="123825" tIns="123825" rIns="57150" bIns="123825" rtlCol="0" anchor="t" anchorCtr="0">
            <a:noAutofit/>
          </a:bodyPr>
          <a:lstStyle/>
          <a:p>
            <a:pPr>
              <a:lnSpc>
                <a:spcPct val="140000"/>
              </a:lnSpc>
            </a:pPr>
            <a:r>
              <a:rPr lang="en-US" sz="1500">
                <a:solidFill>
                  <a:schemeClr val="dk1">
                    <a:alpha val="100000"/>
                  </a:schemeClr>
                </a:solidFill>
                <a:latin typeface="Noto Sans SC"/>
                <a:ea typeface="Noto Sans SC"/>
                <a:cs typeface="Noto Sans SC"/>
              </a:rPr>
              <a:t>Pedoman hukum untuk keberlanjutan organisasi: Kelangsungan organisasi sektor publik sangat bergantung pada kepatuhan terhadap pedoman hukum yang ditetapkan, yang memastikan bahwa setiap aktivitas operasional berjalan sesuai koridor hukum guna menjaga stabilitas dan eksistensi organisasi jangka panjang.</a:t>
            </a:r>
          </a:p>
        </p:txBody>
      </p:sp>
      <p:sp>
        <p:nvSpPr>
          <p:cNvPr id="5" name="TextBox 5"/>
          <p:cNvSpPr txBox="1"/>
          <p:nvPr/>
        </p:nvSpPr>
        <p:spPr>
          <a:xfrm>
            <a:off x="1321733" y="4843050"/>
            <a:ext cx="10170877" cy="1152525"/>
          </a:xfrm>
          <a:prstGeom prst="rect">
            <a:avLst/>
          </a:prstGeom>
          <a:ln/>
        </p:spPr>
        <p:txBody>
          <a:bodyPr vert="horz" wrap="square" lIns="123825" tIns="123825" rIns="57150" bIns="123825" rtlCol="0" anchor="t" anchorCtr="0">
            <a:noAutofit/>
          </a:bodyPr>
          <a:lstStyle/>
          <a:p>
            <a:pPr>
              <a:lnSpc>
                <a:spcPct val="140000"/>
              </a:lnSpc>
            </a:pPr>
            <a:r>
              <a:rPr lang="en-US" sz="1500">
                <a:solidFill>
                  <a:schemeClr val="dk1">
                    <a:alpha val="100000"/>
                  </a:schemeClr>
                </a:solidFill>
                <a:latin typeface="Noto Sans SC"/>
                <a:ea typeface="Noto Sans SC"/>
                <a:cs typeface="Noto Sans SC"/>
              </a:rPr>
              <a:t>Akuntabilitas kinerja sebagai kunci tata kelola: Pencapaian *good governance* memerlukan akuntabilitas kinerja yang diwujudkan melalui proses internal yang efisien, termasuk perencanaan yang matang serta audit keuangan yang ketat untuk menjamin efektivitas pelayanan bagi masyarakat luas.</a:t>
            </a:r>
          </a:p>
        </p:txBody>
      </p:sp>
      <p:grpSp>
        <p:nvGrpSpPr>
          <p:cNvPr id="6" name="Group 6"/>
          <p:cNvGrpSpPr/>
          <p:nvPr/>
        </p:nvGrpSpPr>
        <p:grpSpPr>
          <a:xfrm>
            <a:off x="839115" y="1512589"/>
            <a:ext cx="197186" cy="5357334"/>
            <a:chOff x="839115" y="1512589"/>
            <a:chExt cx="197186" cy="5357334"/>
          </a:xfrm>
        </p:grpSpPr>
        <p:sp>
          <p:nvSpPr>
            <p:cNvPr id="7" name="AutoShape 7"/>
            <p:cNvSpPr/>
            <p:nvPr/>
          </p:nvSpPr>
          <p:spPr>
            <a:xfrm>
              <a:off x="839115" y="1512589"/>
              <a:ext cx="197186" cy="197186"/>
            </a:xfrm>
            <a:prstGeom prst="ellipse">
              <a:avLst/>
            </a:prstGeom>
            <a:solidFill>
              <a:schemeClr val="accent1">
                <a:alpha val="100000"/>
              </a:schemeClr>
            </a:solidFill>
            <a:ln/>
          </p:spPr>
        </p:sp>
        <p:sp>
          <p:nvSpPr>
            <p:cNvPr id="8" name="AutoShape 8"/>
            <p:cNvSpPr/>
            <p:nvPr/>
          </p:nvSpPr>
          <p:spPr>
            <a:xfrm>
              <a:off x="839115" y="3230148"/>
              <a:ext cx="197186" cy="197186"/>
            </a:xfrm>
            <a:prstGeom prst="ellipse">
              <a:avLst/>
            </a:prstGeom>
            <a:solidFill>
              <a:schemeClr val="accent1">
                <a:alpha val="100000"/>
              </a:schemeClr>
            </a:solidFill>
            <a:ln/>
          </p:spPr>
        </p:sp>
        <p:sp>
          <p:nvSpPr>
            <p:cNvPr id="9" name="AutoShape 9"/>
            <p:cNvSpPr/>
            <p:nvPr/>
          </p:nvSpPr>
          <p:spPr>
            <a:xfrm>
              <a:off x="839115" y="4975845"/>
              <a:ext cx="197186" cy="197186"/>
            </a:xfrm>
            <a:prstGeom prst="ellipse">
              <a:avLst/>
            </a:prstGeom>
            <a:solidFill>
              <a:schemeClr val="accent1">
                <a:alpha val="100000"/>
              </a:schemeClr>
            </a:solidFill>
            <a:ln/>
          </p:spPr>
        </p:sp>
        <p:cxnSp>
          <p:nvCxnSpPr>
            <p:cNvPr id="10" name="Connector 10"/>
            <p:cNvCxnSpPr/>
            <p:nvPr/>
          </p:nvCxnSpPr>
          <p:spPr>
            <a:xfrm>
              <a:off x="937708" y="1624780"/>
              <a:ext cx="0" cy="5245143"/>
            </a:xfrm>
            <a:prstGeom prst="line">
              <a:avLst/>
            </a:prstGeom>
            <a:ln w="19050">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blip>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a:stretch>
            <a:fillRect/>
          </a:stretch>
        </p:blipFill>
        <p:spPr>
          <a:xfrm>
            <a:off x="5786020" y="2855911"/>
            <a:ext cx="1019175" cy="971550"/>
          </a:xfrm>
          <a:prstGeom prst="rect">
            <a:avLst/>
          </a:prstGeom>
        </p:spPr>
      </p:pic>
      <p:sp>
        <p:nvSpPr>
          <p:cNvPr id="3" name="TextBox 3"/>
          <p:cNvSpPr txBox="1"/>
          <p:nvPr/>
        </p:nvSpPr>
        <p:spPr>
          <a:xfrm>
            <a:off x="705348" y="2855911"/>
            <a:ext cx="6898341" cy="2185972"/>
          </a:xfrm>
          <a:prstGeom prst="rect">
            <a:avLst/>
          </a:prstGeom>
          <a:ln/>
        </p:spPr>
        <p:txBody>
          <a:bodyPr vert="horz" wrap="square" lIns="91440" tIns="45720" rIns="91440" bIns="45720" rtlCol="0" anchor="t" anchorCtr="0">
            <a:normAutofit/>
          </a:bodyPr>
          <a:lstStyle/>
          <a:p>
            <a:pPr algn="l">
              <a:lnSpc>
                <a:spcPct val="140000"/>
              </a:lnSpc>
              <a:spcBef>
                <a:spcPct val="0"/>
              </a:spcBef>
            </a:pPr>
            <a:r>
              <a:rPr lang="en-US" sz="4500" b="1">
                <a:solidFill>
                  <a:schemeClr val="dk1">
                    <a:alpha val="100000"/>
                  </a:schemeClr>
                </a:solidFill>
                <a:latin typeface="Noto Sans SC"/>
                <a:ea typeface="Noto Sans SC"/>
                <a:cs typeface="Noto Sans SC"/>
              </a:rPr>
              <a:t>Ruang Lingkup Kerangka Konseptual</a:t>
            </a:r>
          </a:p>
        </p:txBody>
      </p:sp>
      <p:sp>
        <p:nvSpPr>
          <p:cNvPr id="4" name="TextBox 4"/>
          <p:cNvSpPr txBox="1"/>
          <p:nvPr/>
        </p:nvSpPr>
        <p:spPr>
          <a:xfrm>
            <a:off x="681670" y="1440314"/>
            <a:ext cx="1672614" cy="1138956"/>
          </a:xfrm>
          <a:prstGeom prst="rect">
            <a:avLst/>
          </a:prstGeom>
          <a:ln/>
        </p:spPr>
        <p:txBody>
          <a:bodyPr vert="horz" wrap="square" lIns="66008" tIns="33052" rIns="66008" bIns="33052" rtlCol="0" anchor="ctr" anchorCtr="0">
            <a:noAutofit/>
          </a:bodyPr>
          <a:lstStyle/>
          <a:p>
            <a:pPr algn="l">
              <a:lnSpc>
                <a:spcPct val="100000"/>
              </a:lnSpc>
            </a:pPr>
            <a:r>
              <a:rPr lang="en-US" sz="4200" b="1">
                <a:solidFill>
                  <a:srgbClr val="FFFFFF">
                    <a:alpha val="100000"/>
                  </a:srgbClr>
                </a:solidFill>
                <a:latin typeface="Comic Sans MS"/>
                <a:ea typeface="Comic Sans MS"/>
                <a:cs typeface="Comic Sans MS"/>
              </a:rPr>
              <a:t>PART </a:t>
            </a:r>
          </a:p>
        </p:txBody>
      </p:sp>
      <p:sp>
        <p:nvSpPr>
          <p:cNvPr id="5" name="AutoShape 5"/>
          <p:cNvSpPr/>
          <p:nvPr/>
        </p:nvSpPr>
        <p:spPr>
          <a:xfrm>
            <a:off x="818691" y="2583191"/>
            <a:ext cx="785121" cy="53229"/>
          </a:xfrm>
          <a:prstGeom prst="rect">
            <a:avLst/>
          </a:prstGeom>
          <a:solidFill>
            <a:schemeClr val="accent6">
              <a:alpha val="100000"/>
            </a:schemeClr>
          </a:solidFill>
          <a:ln/>
        </p:spPr>
      </p:sp>
      <p:sp>
        <p:nvSpPr>
          <p:cNvPr id="6" name="TextBox 6"/>
          <p:cNvSpPr txBox="1"/>
          <p:nvPr/>
        </p:nvSpPr>
        <p:spPr>
          <a:xfrm>
            <a:off x="2434107" y="1440314"/>
            <a:ext cx="1672614" cy="1138956"/>
          </a:xfrm>
          <a:prstGeom prst="rect">
            <a:avLst/>
          </a:prstGeom>
          <a:ln/>
        </p:spPr>
        <p:txBody>
          <a:bodyPr vert="horz" wrap="square" lIns="66008" tIns="33052" rIns="66008" bIns="33052" rtlCol="0" anchor="ctr" anchorCtr="0">
            <a:noAutofit/>
          </a:bodyPr>
          <a:lstStyle/>
          <a:p>
            <a:pPr algn="l">
              <a:lnSpc>
                <a:spcPct val="100000"/>
              </a:lnSpc>
            </a:pPr>
            <a:r>
              <a:rPr lang="en-US" sz="4200" b="1">
                <a:solidFill>
                  <a:srgbClr val="FFFFFF">
                    <a:alpha val="100000"/>
                  </a:srgbClr>
                </a:solidFill>
                <a:latin typeface="Comic Sans MS"/>
                <a:ea typeface="Comic Sans MS"/>
                <a:cs typeface="Comic Sans MS"/>
              </a:rPr>
              <a:t>03</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581107" y="1340073"/>
            <a:ext cx="6782526" cy="5148304"/>
          </a:xfrm>
          <a:prstGeom prst="rect">
            <a:avLst/>
          </a:prstGeom>
          <a:solidFill>
            <a:schemeClr val="accent1">
              <a:alpha val="100000"/>
            </a:schemeClr>
          </a:solidFill>
          <a:ln/>
        </p:spPr>
      </p:sp>
      <p:sp>
        <p:nvSpPr>
          <p:cNvPr id="3" name="TextBox 3"/>
          <p:cNvSpPr txBox="1"/>
          <p:nvPr/>
        </p:nvSpPr>
        <p:spPr>
          <a:xfrm>
            <a:off x="1001112" y="1678786"/>
            <a:ext cx="5942515" cy="4424675"/>
          </a:xfrm>
          <a:prstGeom prst="rect">
            <a:avLst/>
          </a:prstGeom>
          <a:ln/>
        </p:spPr>
        <p:txBody>
          <a:bodyPr vert="horz" wrap="square" lIns="123825" tIns="123825" rIns="57150" bIns="123825" rtlCol="0" anchor="t" anchorCtr="0">
            <a:normAutofit/>
          </a:bodyPr>
          <a:lstStyle/>
          <a:p>
            <a:pPr>
              <a:lnSpc>
                <a:spcPct val="140000"/>
              </a:lnSpc>
            </a:pPr>
            <a:r>
              <a:rPr lang="en-US" sz="1400" b="1">
                <a:solidFill>
                  <a:srgbClr val="FFFFFF">
                    <a:alpha val="100000"/>
                  </a:srgbClr>
                </a:solidFill>
                <a:latin typeface="Noto Sans SC"/>
                <a:ea typeface="Noto Sans SC"/>
                <a:cs typeface="Noto Sans SC"/>
              </a:rPr>
              <a:t>Perencanaan Pembangunan Nasional dan Regional</a:t>
            </a:r>
          </a:p>
          <a:p>
            <a:pPr>
              <a:lnSpc>
                <a:spcPct val="140000"/>
              </a:lnSpc>
            </a:pPr>
            <a:r>
              <a:rPr lang="en-US" sz="1400">
                <a:solidFill>
                  <a:srgbClr val="FFFFFF">
                    <a:alpha val="100000"/>
                  </a:srgbClr>
                </a:solidFill>
                <a:latin typeface="Noto Sans SC"/>
                <a:ea typeface="Noto Sans SC"/>
                <a:cs typeface="Noto Sans SC"/>
              </a:rPr>
              <a:t>Pemerintah pusat dan daerah menyusun rencana melalui mekanisme musrenbang untuk menentukan rencana kerja pemerintah, mulai dari tingkat desa hingga nasional, guna memastikan partisipasi masyarakat dalam menetapkan prioritas pembangunan jangka pendek maupun jangka panjang.</a:t>
            </a:r>
          </a:p>
          <a:p>
            <a:pPr>
              <a:lnSpc>
                <a:spcPct val="140000"/>
              </a:lnSpc>
            </a:pPr>
            <a:r>
              <a:rPr lang="en-US" sz="1400" b="1">
                <a:solidFill>
                  <a:srgbClr val="FFFFFF">
                    <a:alpha val="100000"/>
                  </a:srgbClr>
                </a:solidFill>
                <a:latin typeface="Noto Sans SC"/>
                <a:ea typeface="Noto Sans SC"/>
                <a:cs typeface="Noto Sans SC"/>
              </a:rPr>
              <a:t>Siklus Penganggaran dan Pelaksanaan</a:t>
            </a:r>
          </a:p>
          <a:p>
            <a:pPr>
              <a:lnSpc>
                <a:spcPct val="140000"/>
              </a:lnSpc>
            </a:pPr>
            <a:r>
              <a:rPr lang="en-US" sz="1400">
                <a:solidFill>
                  <a:srgbClr val="FFFFFF">
                    <a:alpha val="100000"/>
                  </a:srgbClr>
                </a:solidFill>
                <a:latin typeface="Noto Sans SC"/>
                <a:ea typeface="Noto Sans SC"/>
                <a:cs typeface="Noto Sans SC"/>
              </a:rPr>
              <a:t>Proses ini melibatkan penyusunan anggaran secara rinci, pembahasan bersama, hingga pemetaan anggaran publik yang kemudian dilanjutkan dengan realisasi anggaran melalui pelaksanaan kegiatan operasional untuk menjamin ketaatan hukum dan efektivitas penggunaan sumber daya.</a:t>
            </a:r>
          </a:p>
        </p:txBody>
      </p:sp>
      <p:pic>
        <p:nvPicPr>
          <p:cNvPr id="4" name="Picture 4"/>
          <p:cNvPicPr>
            <a:picLocks noChangeAspect="1"/>
          </p:cNvPicPr>
          <p:nvPr/>
        </p:nvPicPr>
        <p:blipFill>
          <a:blip r:embed="rId3"/>
          <a:srcRect t="4835" b="4835"/>
          <a:stretch>
            <a:fillRect/>
          </a:stretch>
        </p:blipFill>
        <p:spPr>
          <a:xfrm>
            <a:off x="7363633" y="1205163"/>
            <a:ext cx="4828367" cy="5407040"/>
          </a:xfrm>
          <a:prstGeom prst="rect">
            <a:avLst/>
          </a:prstGeom>
        </p:spPr>
      </p:pic>
      <p:sp>
        <p:nvSpPr>
          <p:cNvPr id="5" name="TextBox 5"/>
          <p:cNvSpPr txBox="1"/>
          <p:nvPr/>
        </p:nvSpPr>
        <p:spPr>
          <a:xfrm>
            <a:off x="476023" y="265328"/>
            <a:ext cx="11248740" cy="914400"/>
          </a:xfrm>
          <a:prstGeom prst="rect">
            <a:avLst/>
          </a:prstGeom>
          <a:ln/>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a:ea typeface="Noto Sans SC"/>
                <a:cs typeface="Noto Sans SC"/>
              </a:rPr>
              <a:t>Implementasi pada Pemerintah Pusat dan Daerah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476023" y="265328"/>
            <a:ext cx="11239500" cy="914400"/>
          </a:xfrm>
          <a:prstGeom prst="rect">
            <a:avLst/>
          </a:prstGeom>
          <a:ln/>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a:ea typeface="Noto Sans SC"/>
                <a:cs typeface="Noto Sans SC"/>
              </a:rPr>
              <a:t>Implementasi pada Pemerintah Pusat dan Daerah</a:t>
            </a:r>
          </a:p>
        </p:txBody>
      </p:sp>
      <p:sp>
        <p:nvSpPr>
          <p:cNvPr id="3" name="TextBox 3"/>
          <p:cNvSpPr txBox="1"/>
          <p:nvPr/>
        </p:nvSpPr>
        <p:spPr>
          <a:xfrm>
            <a:off x="5828906" y="1179728"/>
            <a:ext cx="5548808" cy="5208952"/>
          </a:xfrm>
          <a:prstGeom prst="rect">
            <a:avLst/>
          </a:prstGeom>
          <a:ln/>
        </p:spPr>
        <p:txBody>
          <a:bodyPr vert="horz" wrap="square" lIns="123825" tIns="123825" rIns="57150" bIns="123825" rtlCol="0" anchor="t" anchorCtr="0">
            <a:normAutofit/>
          </a:bodyPr>
          <a:lstStyle/>
          <a:p>
            <a:pPr>
              <a:lnSpc>
                <a:spcPct val="140000"/>
              </a:lnSpc>
            </a:pPr>
            <a:r>
              <a:rPr lang="en-US" sz="1500" b="1">
                <a:solidFill>
                  <a:schemeClr val="accent1">
                    <a:alpha val="100000"/>
                  </a:schemeClr>
                </a:solidFill>
                <a:latin typeface="Noto Sans SC"/>
                <a:ea typeface="Noto Sans SC"/>
                <a:cs typeface="Noto Sans SC"/>
              </a:rPr>
              <a:t>Pelaporan dan Pertanggungjawaban Publik</a:t>
            </a:r>
          </a:p>
          <a:p>
            <a:pPr>
              <a:lnSpc>
                <a:spcPct val="140000"/>
              </a:lnSpc>
            </a:pPr>
            <a:r>
              <a:rPr lang="en-US" sz="1500">
                <a:solidFill>
                  <a:schemeClr val="dk1">
                    <a:alpha val="100000"/>
                  </a:schemeClr>
                </a:solidFill>
                <a:latin typeface="Noto Sans SC"/>
                <a:ea typeface="Noto Sans SC"/>
                <a:cs typeface="Noto Sans SC"/>
              </a:rPr>
              <a:t>Entitas pemerintah wajib menyusun laporan keuangan berdasarkan standar akuntansi yang berlaku dan menyampaikannya sebagai laporan pertanggungjawaban (LPJ) kepada publik guna mewujudkan transparansi, akuntabilitas kinerja, serta memenuhi tuntutan masyarakat akan tata kelola pemerintahan yang baik.</a:t>
            </a:r>
          </a:p>
          <a:p>
            <a:pPr>
              <a:lnSpc>
                <a:spcPct val="140000"/>
              </a:lnSpc>
            </a:pPr>
            <a:r>
              <a:rPr lang="en-US" sz="1500" b="1">
                <a:solidFill>
                  <a:schemeClr val="accent1">
                    <a:alpha val="100000"/>
                  </a:schemeClr>
                </a:solidFill>
                <a:latin typeface="Noto Sans SC"/>
                <a:ea typeface="Noto Sans SC"/>
                <a:cs typeface="Noto Sans SC"/>
              </a:rPr>
              <a:t>Audit dan Pengawasan Keuangan</a:t>
            </a:r>
          </a:p>
          <a:p>
            <a:pPr>
              <a:lnSpc>
                <a:spcPct val="140000"/>
              </a:lnSpc>
            </a:pPr>
            <a:r>
              <a:rPr lang="en-US" sz="1500">
                <a:solidFill>
                  <a:schemeClr val="dk1">
                    <a:alpha val="100000"/>
                  </a:schemeClr>
                </a:solidFill>
                <a:latin typeface="Noto Sans SC"/>
                <a:ea typeface="Noto Sans SC"/>
                <a:cs typeface="Noto Sans SC"/>
              </a:rPr>
              <a:t>Mekanisme audit sektor publik dilakukan oleh auditor pemerintah maupun swasta seperti BPK untuk memastikan kesesuaian antara laporan keuangan dengan prinsip akuntansi umum, sehingga tercipta praktik pengelolaan keuangan yang tertib, andal, dan dapat dipercaya.</a:t>
            </a:r>
          </a:p>
        </p:txBody>
      </p:sp>
      <p:pic>
        <p:nvPicPr>
          <p:cNvPr id="4" name="Picture 4"/>
          <p:cNvPicPr>
            <a:picLocks noChangeAspect="1"/>
          </p:cNvPicPr>
          <p:nvPr/>
        </p:nvPicPr>
        <p:blipFill>
          <a:blip r:embed="rId3">
            <a:alphaModFix/>
          </a:blip>
          <a:srcRect t="2208" b="2208"/>
          <a:stretch>
            <a:fillRect/>
          </a:stretch>
        </p:blipFill>
        <p:spPr>
          <a:xfrm>
            <a:off x="702758" y="1182984"/>
            <a:ext cx="4663894" cy="2507593"/>
          </a:xfrm>
          <a:prstGeom prst="rect">
            <a:avLst/>
          </a:prstGeom>
        </p:spPr>
      </p:pic>
      <p:pic>
        <p:nvPicPr>
          <p:cNvPr id="5" name="Picture 5"/>
          <p:cNvPicPr>
            <a:picLocks noChangeAspect="1"/>
          </p:cNvPicPr>
          <p:nvPr/>
        </p:nvPicPr>
        <p:blipFill>
          <a:blip r:embed="rId4">
            <a:alphaModFix/>
          </a:blip>
          <a:srcRect t="2225" b="2225"/>
          <a:stretch>
            <a:fillRect/>
          </a:stretch>
        </p:blipFill>
        <p:spPr>
          <a:xfrm>
            <a:off x="702758" y="3881087"/>
            <a:ext cx="4663894" cy="2507593"/>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476023" y="265328"/>
            <a:ext cx="11239500" cy="914400"/>
          </a:xfrm>
          <a:prstGeom prst="rect">
            <a:avLst/>
          </a:prstGeom>
          <a:ln/>
        </p:spPr>
        <p:txBody>
          <a:bodyPr vert="horz" wrap="square" lIns="123825" tIns="123825" rIns="57150" bIns="123825" rtlCol="0" anchor="t" anchorCtr="0">
            <a:spAutoFit/>
          </a:bodyPr>
          <a:lstStyle/>
          <a:p>
            <a:pPr>
              <a:lnSpc>
                <a:spcPct val="140000"/>
              </a:lnSpc>
            </a:pPr>
            <a:r>
              <a:rPr lang="en-US" sz="3000" b="1">
                <a:solidFill>
                  <a:schemeClr val="dk2">
                    <a:alpha val="100000"/>
                  </a:schemeClr>
                </a:solidFill>
                <a:latin typeface="Noto Sans SC"/>
                <a:ea typeface="Noto Sans SC"/>
                <a:cs typeface="Noto Sans SC"/>
              </a:rPr>
              <a:t>Implementasi pada Parpol dan LSM</a:t>
            </a:r>
          </a:p>
        </p:txBody>
      </p:sp>
      <p:sp>
        <p:nvSpPr>
          <p:cNvPr id="3" name="TextBox 3"/>
          <p:cNvSpPr txBox="1"/>
          <p:nvPr/>
        </p:nvSpPr>
        <p:spPr>
          <a:xfrm>
            <a:off x="1036673" y="1749339"/>
            <a:ext cx="10118200" cy="4157254"/>
          </a:xfrm>
          <a:prstGeom prst="rect">
            <a:avLst/>
          </a:prstGeom>
          <a:ln/>
        </p:spPr>
        <p:txBody>
          <a:bodyPr vert="horz" wrap="square" lIns="66008" tIns="33052" rIns="66008" bIns="33052" rtlCol="0" anchor="t" anchorCtr="0">
            <a:normAutofit/>
          </a:bodyPr>
          <a:lstStyle/>
          <a:p>
            <a:pPr algn="l">
              <a:lnSpc>
                <a:spcPct val="140000"/>
              </a:lnSpc>
            </a:pPr>
            <a:r>
              <a:rPr lang="en-US" sz="1500" b="1">
                <a:solidFill>
                  <a:schemeClr val="accent1">
                    <a:alpha val="100000"/>
                  </a:schemeClr>
                </a:solidFill>
                <a:latin typeface="Noto Sans SC"/>
                <a:ea typeface="Noto Sans SC"/>
                <a:cs typeface="Noto Sans SC"/>
              </a:rPr>
              <a:t>Siklus Akuntansi pada Partai Politik</a:t>
            </a:r>
          </a:p>
          <a:p>
            <a:pPr algn="l">
              <a:lnSpc>
                <a:spcPct val="140000"/>
              </a:lnSpc>
            </a:pPr>
            <a:r>
              <a:rPr lang="en-US" sz="1500">
                <a:solidFill>
                  <a:schemeClr val="dk1">
                    <a:alpha val="100000"/>
                  </a:schemeClr>
                </a:solidFill>
                <a:latin typeface="Noto Sans SC"/>
                <a:ea typeface="Noto Sans SC"/>
                <a:cs typeface="Noto Sans SC"/>
              </a:rPr>
              <a:t>Partai politik menjalankan tahapan akuntansi yang sistematis, meliputi perencanaan melalui musyawarah kerja di berbagai tingkatan, penyusunan anggaran, realisasi anggaran, hingga penyampaian laporan pertanggungjawaban sebagai bentuk transparansi organisasi kepada para anggota dan konstituennya.</a:t>
            </a:r>
          </a:p>
          <a:p>
            <a:pPr algn="l">
              <a:lnSpc>
                <a:spcPct val="140000"/>
              </a:lnSpc>
            </a:pPr>
            <a:r>
              <a:rPr lang="en-US" sz="1500" b="1">
                <a:solidFill>
                  <a:schemeClr val="accent1">
                    <a:alpha val="100000"/>
                  </a:schemeClr>
                </a:solidFill>
                <a:latin typeface="Noto Sans SC"/>
                <a:ea typeface="Noto Sans SC"/>
                <a:cs typeface="Noto Sans SC"/>
              </a:rPr>
              <a:t>Manajemen Keuangan LSM dan Yayasan</a:t>
            </a:r>
          </a:p>
          <a:p>
            <a:pPr algn="l">
              <a:lnSpc>
                <a:spcPct val="140000"/>
              </a:lnSpc>
            </a:pPr>
            <a:r>
              <a:rPr lang="en-US" sz="1500">
                <a:solidFill>
                  <a:schemeClr val="dk1">
                    <a:alpha val="100000"/>
                  </a:schemeClr>
                </a:solidFill>
                <a:latin typeface="Noto Sans SC"/>
                <a:ea typeface="Noto Sans SC"/>
                <a:cs typeface="Noto Sans SC"/>
              </a:rPr>
              <a:t>Lembaga Swadaya Masyarakat dan yayasan harus menyusun perencanaan program yang matang serta menetapkan besaran dana yang dibutuhkan, kemudian melakukan pengadaan barang dan jasa publik yang diperlukan untuk mendukung pencapaian tujuan sosial atau kemanusiaan mereka.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596151" y="1749756"/>
            <a:ext cx="4029277" cy="4042289"/>
          </a:xfrm>
          <a:prstGeom prst="ellipse">
            <a:avLst/>
          </a:prstGeom>
          <a:solidFill>
            <a:schemeClr val="accent1">
              <a:alpha val="100000"/>
              <a:lumMod val="75000"/>
            </a:schemeClr>
          </a:solidFill>
          <a:ln/>
        </p:spPr>
      </p:sp>
      <p:sp>
        <p:nvSpPr>
          <p:cNvPr id="3" name="AutoShape 3"/>
          <p:cNvSpPr/>
          <p:nvPr/>
        </p:nvSpPr>
        <p:spPr>
          <a:xfrm>
            <a:off x="910330" y="1994631"/>
            <a:ext cx="3857563" cy="3552539"/>
          </a:xfrm>
          <a:prstGeom prst="ellipse">
            <a:avLst/>
          </a:prstGeom>
          <a:solidFill>
            <a:schemeClr val="accent1">
              <a:alpha val="100000"/>
            </a:schemeClr>
          </a:solidFill>
          <a:ln/>
        </p:spPr>
      </p:sp>
      <p:sp>
        <p:nvSpPr>
          <p:cNvPr id="4" name="AutoShape 4"/>
          <p:cNvSpPr/>
          <p:nvPr/>
        </p:nvSpPr>
        <p:spPr>
          <a:xfrm>
            <a:off x="2610789" y="1749756"/>
            <a:ext cx="8853228" cy="4042289"/>
          </a:xfrm>
          <a:prstGeom prst="rect">
            <a:avLst/>
          </a:prstGeom>
          <a:solidFill>
            <a:schemeClr val="lt2">
              <a:alpha val="100000"/>
            </a:schemeClr>
          </a:solidFill>
          <a:ln/>
        </p:spPr>
      </p:sp>
      <p:sp>
        <p:nvSpPr>
          <p:cNvPr id="5" name="TextBox 5"/>
          <p:cNvSpPr txBox="1"/>
          <p:nvPr/>
        </p:nvSpPr>
        <p:spPr>
          <a:xfrm>
            <a:off x="476023" y="265328"/>
            <a:ext cx="11239500" cy="914400"/>
          </a:xfrm>
          <a:prstGeom prst="rect">
            <a:avLst/>
          </a:prstGeom>
          <a:ln/>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a:ea typeface="Noto Sans SC"/>
                <a:cs typeface="Noto Sans SC"/>
              </a:rPr>
              <a:t>Implementasi pada Parpol dan LSM</a:t>
            </a:r>
          </a:p>
        </p:txBody>
      </p:sp>
      <p:sp>
        <p:nvSpPr>
          <p:cNvPr id="6" name="Freeform 6"/>
          <p:cNvSpPr/>
          <p:nvPr/>
        </p:nvSpPr>
        <p:spPr>
          <a:xfrm>
            <a:off x="1721046" y="3429000"/>
            <a:ext cx="406585" cy="406585"/>
          </a:xfrm>
          <a:custGeom>
            <a:avLst/>
            <a:gdLst/>
            <a:ahLst/>
            <a:cxnLst/>
            <a:rect l="l" t="t" r="r" b="b"/>
            <a:pathLst>
              <a:path w="304800" h="304800">
                <a:moveTo>
                  <a:pt x="0" y="91440"/>
                </a:moveTo>
                <a:lnTo>
                  <a:pt x="152400" y="0"/>
                </a:lnTo>
                <a:lnTo>
                  <a:pt x="304800" y="91440"/>
                </a:lnTo>
                <a:lnTo>
                  <a:pt x="304800" y="121920"/>
                </a:lnTo>
                <a:lnTo>
                  <a:pt x="0" y="121920"/>
                </a:lnTo>
                <a:lnTo>
                  <a:pt x="0" y="91440"/>
                </a:lnTo>
                <a:close/>
              </a:path>
              <a:path w="304800" h="304800">
                <a:moveTo>
                  <a:pt x="0" y="274320"/>
                </a:moveTo>
                <a:lnTo>
                  <a:pt x="304800" y="274320"/>
                </a:lnTo>
                <a:lnTo>
                  <a:pt x="304800" y="304800"/>
                </a:lnTo>
                <a:lnTo>
                  <a:pt x="0" y="304800"/>
                </a:lnTo>
                <a:lnTo>
                  <a:pt x="0" y="274320"/>
                </a:lnTo>
                <a:close/>
              </a:path>
              <a:path w="304800" h="304800">
                <a:moveTo>
                  <a:pt x="30480" y="243840"/>
                </a:moveTo>
                <a:lnTo>
                  <a:pt x="274320" y="243840"/>
                </a:lnTo>
                <a:lnTo>
                  <a:pt x="274320" y="274320"/>
                </a:lnTo>
                <a:lnTo>
                  <a:pt x="30480" y="274320"/>
                </a:lnTo>
                <a:lnTo>
                  <a:pt x="30480" y="243840"/>
                </a:lnTo>
                <a:close/>
              </a:path>
              <a:path w="304800" h="304800">
                <a:moveTo>
                  <a:pt x="30480" y="121920"/>
                </a:moveTo>
                <a:lnTo>
                  <a:pt x="91440" y="121920"/>
                </a:lnTo>
                <a:lnTo>
                  <a:pt x="91440" y="243840"/>
                </a:lnTo>
                <a:lnTo>
                  <a:pt x="30480" y="243840"/>
                </a:lnTo>
                <a:lnTo>
                  <a:pt x="30480" y="121920"/>
                </a:lnTo>
                <a:close/>
              </a:path>
              <a:path w="304800" h="304800">
                <a:moveTo>
                  <a:pt x="121920" y="121920"/>
                </a:moveTo>
                <a:lnTo>
                  <a:pt x="182880" y="121920"/>
                </a:lnTo>
                <a:lnTo>
                  <a:pt x="182880" y="243840"/>
                </a:lnTo>
                <a:lnTo>
                  <a:pt x="121920" y="243840"/>
                </a:lnTo>
                <a:lnTo>
                  <a:pt x="121920" y="121920"/>
                </a:lnTo>
                <a:close/>
              </a:path>
              <a:path w="304800" h="304800">
                <a:moveTo>
                  <a:pt x="213360" y="121920"/>
                </a:moveTo>
                <a:lnTo>
                  <a:pt x="274320" y="121920"/>
                </a:lnTo>
                <a:lnTo>
                  <a:pt x="274320" y="243840"/>
                </a:lnTo>
                <a:lnTo>
                  <a:pt x="213360" y="243840"/>
                </a:lnTo>
                <a:lnTo>
                  <a:pt x="213360" y="121920"/>
                </a:lnTo>
              </a:path>
            </a:pathLst>
          </a:custGeom>
          <a:solidFill>
            <a:srgbClr val="FFFFFF">
              <a:alpha val="100000"/>
            </a:srgbClr>
          </a:solidFill>
          <a:ln/>
        </p:spPr>
      </p:sp>
      <p:sp>
        <p:nvSpPr>
          <p:cNvPr id="7" name="TextBox 7"/>
          <p:cNvSpPr txBox="1"/>
          <p:nvPr/>
        </p:nvSpPr>
        <p:spPr>
          <a:xfrm>
            <a:off x="3017282" y="1986708"/>
            <a:ext cx="8121675" cy="3568385"/>
          </a:xfrm>
          <a:prstGeom prst="rect">
            <a:avLst/>
          </a:prstGeom>
          <a:ln/>
        </p:spPr>
        <p:txBody>
          <a:bodyPr vert="horz" wrap="square" lIns="66008" tIns="33052" rIns="66008" bIns="33052" rtlCol="0" anchor="ctr" anchorCtr="0">
            <a:normAutofit/>
          </a:bodyPr>
          <a:lstStyle/>
          <a:p>
            <a:pPr algn="l">
              <a:lnSpc>
                <a:spcPct val="180000"/>
              </a:lnSpc>
            </a:pPr>
            <a:r>
              <a:rPr lang="en-US" sz="1425" b="1">
                <a:solidFill>
                  <a:schemeClr val="accent1">
                    <a:alpha val="100000"/>
                  </a:schemeClr>
                </a:solidFill>
                <a:latin typeface="Noto Sans SC"/>
                <a:ea typeface="Noto Sans SC"/>
                <a:cs typeface="Noto Sans SC"/>
              </a:rPr>
              <a:t>Proses Pelaporan dan Auditing</a:t>
            </a:r>
          </a:p>
          <a:p>
            <a:pPr algn="l">
              <a:lnSpc>
                <a:spcPct val="180000"/>
              </a:lnSpc>
            </a:pPr>
            <a:r>
              <a:rPr lang="en-US" sz="1425">
                <a:solidFill>
                  <a:schemeClr val="dk1">
                    <a:alpha val="100000"/>
                  </a:schemeClr>
                </a:solidFill>
                <a:latin typeface="Noto Sans SC"/>
                <a:ea typeface="Noto Sans SC"/>
                <a:cs typeface="Noto Sans SC"/>
              </a:rPr>
              <a:t>Pengelola LSM, yayasan, dan tempat peribadatan diwajibkan melakukan pelaporan keuangan secara berkala dan menjalankan proses auditing untuk memverifikasi bahwa seluruh sumber dana, baik dari donor maupun iuran warga, telah dikelola secara jujur dan akuntabel.</a:t>
            </a:r>
          </a:p>
          <a:p>
            <a:pPr algn="l">
              <a:lnSpc>
                <a:spcPct val="180000"/>
              </a:lnSpc>
            </a:pPr>
            <a:r>
              <a:rPr lang="en-US" sz="1425" b="1">
                <a:solidFill>
                  <a:schemeClr val="accent1">
                    <a:alpha val="100000"/>
                  </a:schemeClr>
                </a:solidFill>
                <a:latin typeface="Noto Sans SC"/>
                <a:ea typeface="Noto Sans SC"/>
                <a:cs typeface="Noto Sans SC"/>
              </a:rPr>
              <a:t>Pertanggungjawaban kepada Pemangku Kepentingan</a:t>
            </a:r>
          </a:p>
          <a:p>
            <a:pPr algn="l">
              <a:lnSpc>
                <a:spcPct val="180000"/>
              </a:lnSpc>
            </a:pPr>
            <a:r>
              <a:rPr lang="en-US" sz="1425">
                <a:solidFill>
                  <a:schemeClr val="dk1">
                    <a:alpha val="100000"/>
                  </a:schemeClr>
                </a:solidFill>
                <a:latin typeface="Noto Sans SC"/>
                <a:ea typeface="Noto Sans SC"/>
                <a:cs typeface="Noto Sans SC"/>
              </a:rPr>
              <a:t>Melalui penyampaian LPJ dan laporan kinerja, organisasi non-pemerintah ini membuktikan ketaatan terhadap dasar hukum internal dan eksternal, sehingga menjaga keberlangsungan organisasi serta membangun kepercayaan publik terhadap pengelolaan sumber daya yang diberikan oleh donor atau masyarakat.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blip>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a:stretch>
            <a:fillRect/>
          </a:stretch>
        </p:blipFill>
        <p:spPr>
          <a:xfrm>
            <a:off x="5786020" y="2855911"/>
            <a:ext cx="1019175" cy="971550"/>
          </a:xfrm>
          <a:prstGeom prst="rect">
            <a:avLst/>
          </a:prstGeom>
        </p:spPr>
      </p:pic>
      <p:sp>
        <p:nvSpPr>
          <p:cNvPr id="3" name="TextBox 3"/>
          <p:cNvSpPr txBox="1"/>
          <p:nvPr/>
        </p:nvSpPr>
        <p:spPr>
          <a:xfrm>
            <a:off x="705348" y="2855911"/>
            <a:ext cx="6898341" cy="2185972"/>
          </a:xfrm>
          <a:prstGeom prst="rect">
            <a:avLst/>
          </a:prstGeom>
          <a:ln/>
        </p:spPr>
        <p:txBody>
          <a:bodyPr vert="horz" wrap="square" lIns="91440" tIns="45720" rIns="91440" bIns="45720" rtlCol="0" anchor="t" anchorCtr="0">
            <a:normAutofit/>
          </a:bodyPr>
          <a:lstStyle/>
          <a:p>
            <a:pPr algn="l">
              <a:lnSpc>
                <a:spcPct val="140000"/>
              </a:lnSpc>
              <a:spcBef>
                <a:spcPct val="0"/>
              </a:spcBef>
            </a:pPr>
            <a:r>
              <a:rPr lang="en-US" sz="4500" b="1">
                <a:solidFill>
                  <a:schemeClr val="dk1">
                    <a:alpha val="100000"/>
                  </a:schemeClr>
                </a:solidFill>
                <a:latin typeface="Noto Sans SC"/>
                <a:ea typeface="Noto Sans SC"/>
                <a:cs typeface="Noto Sans SC"/>
              </a:rPr>
              <a:t>Karakteristik Kualitatif Laporan Keuangan</a:t>
            </a:r>
          </a:p>
        </p:txBody>
      </p:sp>
      <p:sp>
        <p:nvSpPr>
          <p:cNvPr id="4" name="TextBox 4"/>
          <p:cNvSpPr txBox="1"/>
          <p:nvPr/>
        </p:nvSpPr>
        <p:spPr>
          <a:xfrm>
            <a:off x="681670" y="1440314"/>
            <a:ext cx="1672614" cy="1138956"/>
          </a:xfrm>
          <a:prstGeom prst="rect">
            <a:avLst/>
          </a:prstGeom>
          <a:ln/>
        </p:spPr>
        <p:txBody>
          <a:bodyPr vert="horz" wrap="square" lIns="66008" tIns="33052" rIns="66008" bIns="33052" rtlCol="0" anchor="ctr" anchorCtr="0">
            <a:noAutofit/>
          </a:bodyPr>
          <a:lstStyle/>
          <a:p>
            <a:pPr algn="l">
              <a:lnSpc>
                <a:spcPct val="100000"/>
              </a:lnSpc>
            </a:pPr>
            <a:r>
              <a:rPr lang="en-US" sz="4200" b="1">
                <a:solidFill>
                  <a:srgbClr val="FFFFFF">
                    <a:alpha val="100000"/>
                  </a:srgbClr>
                </a:solidFill>
                <a:latin typeface="Comic Sans MS"/>
                <a:ea typeface="Comic Sans MS"/>
                <a:cs typeface="Comic Sans MS"/>
              </a:rPr>
              <a:t>PART </a:t>
            </a:r>
          </a:p>
        </p:txBody>
      </p:sp>
      <p:sp>
        <p:nvSpPr>
          <p:cNvPr id="5" name="AutoShape 5"/>
          <p:cNvSpPr/>
          <p:nvPr/>
        </p:nvSpPr>
        <p:spPr>
          <a:xfrm>
            <a:off x="818691" y="2583191"/>
            <a:ext cx="785121" cy="53229"/>
          </a:xfrm>
          <a:prstGeom prst="rect">
            <a:avLst/>
          </a:prstGeom>
          <a:solidFill>
            <a:schemeClr val="accent6">
              <a:alpha val="100000"/>
            </a:schemeClr>
          </a:solidFill>
          <a:ln/>
        </p:spPr>
      </p:sp>
      <p:sp>
        <p:nvSpPr>
          <p:cNvPr id="6" name="TextBox 6"/>
          <p:cNvSpPr txBox="1"/>
          <p:nvPr/>
        </p:nvSpPr>
        <p:spPr>
          <a:xfrm>
            <a:off x="2434107" y="1440314"/>
            <a:ext cx="1672614" cy="1138956"/>
          </a:xfrm>
          <a:prstGeom prst="rect">
            <a:avLst/>
          </a:prstGeom>
          <a:ln/>
        </p:spPr>
        <p:txBody>
          <a:bodyPr vert="horz" wrap="square" lIns="66008" tIns="33052" rIns="66008" bIns="33052" rtlCol="0" anchor="ctr" anchorCtr="0">
            <a:noAutofit/>
          </a:bodyPr>
          <a:lstStyle/>
          <a:p>
            <a:pPr algn="l">
              <a:lnSpc>
                <a:spcPct val="100000"/>
              </a:lnSpc>
            </a:pPr>
            <a:r>
              <a:rPr lang="en-US" sz="4200" b="1">
                <a:solidFill>
                  <a:srgbClr val="FFFFFF">
                    <a:alpha val="100000"/>
                  </a:srgbClr>
                </a:solidFill>
                <a:latin typeface="Comic Sans MS"/>
                <a:ea typeface="Comic Sans MS"/>
                <a:cs typeface="Comic Sans MS"/>
              </a:rPr>
              <a:t>04</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476023" y="265328"/>
            <a:ext cx="11239500" cy="914400"/>
          </a:xfrm>
          <a:prstGeom prst="rect">
            <a:avLst/>
          </a:prstGeom>
          <a:ln/>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a:ea typeface="Noto Sans SC"/>
                <a:cs typeface="Noto Sans SC"/>
              </a:rPr>
              <a:t>Kualitas Relevansi dan Keandalan</a:t>
            </a:r>
          </a:p>
        </p:txBody>
      </p:sp>
      <p:sp>
        <p:nvSpPr>
          <p:cNvPr id="3" name="TextBox 3"/>
          <p:cNvSpPr txBox="1"/>
          <p:nvPr/>
        </p:nvSpPr>
        <p:spPr>
          <a:xfrm>
            <a:off x="752349" y="2324626"/>
            <a:ext cx="10686848" cy="3050913"/>
          </a:xfrm>
          <a:prstGeom prst="rect">
            <a:avLst/>
          </a:prstGeom>
          <a:ln/>
        </p:spPr>
        <p:txBody>
          <a:bodyPr vert="horz" wrap="square" lIns="66008" tIns="33052" rIns="66008" bIns="33052" rtlCol="0" anchor="ctr" anchorCtr="0">
            <a:normAutofit/>
          </a:bodyPr>
          <a:lstStyle/>
          <a:p>
            <a:pPr algn="l">
              <a:lnSpc>
                <a:spcPct val="180000"/>
              </a:lnSpc>
            </a:pPr>
            <a:r>
              <a:rPr lang="en-US" sz="1500" b="1">
                <a:solidFill>
                  <a:schemeClr val="accent1">
                    <a:alpha val="100000"/>
                  </a:schemeClr>
                </a:solidFill>
                <a:latin typeface="Noto Sans SC"/>
                <a:ea typeface="Noto Sans SC"/>
                <a:cs typeface="Noto Sans SC"/>
              </a:rPr>
              <a:t>Memenuhi standar relevansi informasi</a:t>
            </a:r>
          </a:p>
          <a:p>
            <a:pPr algn="l">
              <a:lnSpc>
                <a:spcPct val="180000"/>
              </a:lnSpc>
            </a:pPr>
            <a:r>
              <a:rPr lang="en-US" sz="1500">
                <a:solidFill>
                  <a:schemeClr val="dk1">
                    <a:alpha val="100000"/>
                  </a:schemeClr>
                </a:solidFill>
                <a:latin typeface="Noto Sans SC"/>
                <a:ea typeface="Noto Sans SC"/>
                <a:cs typeface="Noto Sans SC"/>
              </a:rPr>
              <a:t>Informasi harus mampu memfasilitasi tindakan manajerial dan membantu pengguna, seperti investor serta kreditor, dalam mengevaluasi peristiwa masa lalu, masa kini, maupun masa depan melalui umpan balik yang tepat.</a:t>
            </a:r>
          </a:p>
          <a:p>
            <a:pPr algn="l">
              <a:lnSpc>
                <a:spcPct val="180000"/>
              </a:lnSpc>
            </a:pPr>
            <a:r>
              <a:rPr lang="en-US" sz="1500" b="1">
                <a:solidFill>
                  <a:schemeClr val="accent1">
                    <a:alpha val="100000"/>
                  </a:schemeClr>
                </a:solidFill>
                <a:latin typeface="Noto Sans SC"/>
                <a:ea typeface="Noto Sans SC"/>
                <a:cs typeface="Noto Sans SC"/>
              </a:rPr>
              <a:t>Memiliki nilai prediktif dan tepat waktu</a:t>
            </a:r>
          </a:p>
          <a:p>
            <a:pPr algn="l">
              <a:lnSpc>
                <a:spcPct val="180000"/>
              </a:lnSpc>
            </a:pPr>
            <a:r>
              <a:rPr lang="en-US" sz="1500">
                <a:solidFill>
                  <a:schemeClr val="dk1">
                    <a:alpha val="100000"/>
                  </a:schemeClr>
                </a:solidFill>
                <a:latin typeface="Noto Sans SC"/>
                <a:ea typeface="Noto Sans SC"/>
                <a:cs typeface="Noto Sans SC"/>
              </a:rPr>
              <a:t>Informasi yang disampaikan secara tepat waktu memungkinkan pembuat keputusan untuk memprediksi hasil di masa depan, sehingga setiap pengaruh dari informasi tersebut dapat digunakan secara efektif untuk pengambilan tindakan.</a:t>
            </a:r>
          </a:p>
        </p:txBody>
      </p:sp>
      <p:sp>
        <p:nvSpPr>
          <p:cNvPr id="4" name="AutoShape 4"/>
          <p:cNvSpPr/>
          <p:nvPr/>
        </p:nvSpPr>
        <p:spPr>
          <a:xfrm rot="2700000">
            <a:off x="10836600" y="5766828"/>
            <a:ext cx="285750" cy="285750"/>
          </a:xfrm>
          <a:prstGeom prst="rect">
            <a:avLst/>
          </a:prstGeom>
          <a:solidFill>
            <a:schemeClr val="lt2">
              <a:alpha val="100000"/>
            </a:schemeClr>
          </a:solidFill>
          <a:ln/>
        </p:spPr>
      </p:sp>
      <p:sp>
        <p:nvSpPr>
          <p:cNvPr id="5" name="AutoShape 5"/>
          <p:cNvSpPr/>
          <p:nvPr/>
        </p:nvSpPr>
        <p:spPr>
          <a:xfrm rot="2700000">
            <a:off x="11116887" y="5814453"/>
            <a:ext cx="190500" cy="190500"/>
          </a:xfrm>
          <a:prstGeom prst="rect">
            <a:avLst/>
          </a:prstGeom>
          <a:solidFill>
            <a:schemeClr val="lt2">
              <a:alpha val="100000"/>
            </a:schemeClr>
          </a:solidFill>
          <a:ln/>
        </p:spPr>
      </p:sp>
      <p:sp>
        <p:nvSpPr>
          <p:cNvPr id="6" name="AutoShape 6"/>
          <p:cNvSpPr/>
          <p:nvPr/>
        </p:nvSpPr>
        <p:spPr>
          <a:xfrm>
            <a:off x="1254136" y="5889516"/>
            <a:ext cx="9138918" cy="19050"/>
          </a:xfrm>
          <a:prstGeom prst="rect">
            <a:avLst/>
          </a:prstGeom>
          <a:solidFill>
            <a:schemeClr val="lt2">
              <a:alpha val="100000"/>
            </a:schemeClr>
          </a:solidFill>
          <a:ln/>
        </p:spPr>
      </p:sp>
      <p:sp>
        <p:nvSpPr>
          <p:cNvPr id="7" name="TextBox 7"/>
          <p:cNvSpPr txBox="1"/>
          <p:nvPr/>
        </p:nvSpPr>
        <p:spPr>
          <a:xfrm>
            <a:off x="593426" y="1179728"/>
            <a:ext cx="982980" cy="2615565"/>
          </a:xfrm>
          <a:prstGeom prst="rect">
            <a:avLst/>
          </a:prstGeom>
          <a:ln/>
        </p:spPr>
        <p:txBody>
          <a:bodyPr vert="horz" wrap="square" lIns="91440" tIns="45720" rIns="91440" bIns="45720" rtlCol="0" anchor="t" anchorCtr="0">
            <a:spAutoFit/>
          </a:bodyPr>
          <a:lstStyle/>
          <a:p>
            <a:pPr>
              <a:lnSpc>
                <a:spcPct val="100000"/>
              </a:lnSpc>
              <a:spcBef>
                <a:spcPts val="375"/>
              </a:spcBef>
            </a:pPr>
            <a:r>
              <a:rPr lang="en-US" sz="15000">
                <a:solidFill>
                  <a:schemeClr val="dk1">
                    <a:alpha val="13000"/>
                  </a:schemeClr>
                </a:solidFill>
                <a:latin typeface="Helvetica"/>
                <a:ea typeface="Helvetica"/>
                <a:cs typeface="Helvetica"/>
              </a:rPr>
              <a: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564937" y="1269846"/>
            <a:ext cx="11062125" cy="5284580"/>
          </a:xfrm>
          <a:prstGeom prst="roundRect">
            <a:avLst>
              <a:gd name="adj" fmla="val 5846"/>
            </a:avLst>
          </a:prstGeom>
          <a:solidFill>
            <a:srgbClr val="FFFFFF">
              <a:alpha val="100000"/>
            </a:srgbClr>
          </a:solidFill>
          <a:ln/>
          <a:effectLst>
            <a:outerShdw blurRad="342900">
              <a:srgbClr val="000000">
                <a:alpha val="7000"/>
              </a:srgbClr>
            </a:outerShdw>
          </a:effectLst>
        </p:spPr>
      </p:sp>
      <p:pic>
        <p:nvPicPr>
          <p:cNvPr id="3" name="Picture 3"/>
          <p:cNvPicPr>
            <a:picLocks noChangeAspect="1"/>
          </p:cNvPicPr>
          <p:nvPr/>
        </p:nvPicPr>
        <p:blipFill>
          <a:blip r:embed="rId3"/>
          <a:srcRect l="31947" r="31947"/>
          <a:stretch>
            <a:fillRect/>
          </a:stretch>
        </p:blipFill>
        <p:spPr>
          <a:xfrm>
            <a:off x="1006173" y="1701554"/>
            <a:ext cx="3673297" cy="4421163"/>
          </a:xfrm>
          <a:prstGeom prst="rect">
            <a:avLst/>
          </a:prstGeom>
        </p:spPr>
      </p:pic>
      <p:sp>
        <p:nvSpPr>
          <p:cNvPr id="4" name="TextBox 4"/>
          <p:cNvSpPr txBox="1"/>
          <p:nvPr/>
        </p:nvSpPr>
        <p:spPr>
          <a:xfrm>
            <a:off x="5262971" y="2021953"/>
            <a:ext cx="5755563" cy="3780367"/>
          </a:xfrm>
          <a:prstGeom prst="rect">
            <a:avLst/>
          </a:prstGeom>
          <a:ln/>
        </p:spPr>
        <p:txBody>
          <a:bodyPr vert="horz" wrap="square" lIns="66008" tIns="33052" rIns="66008" bIns="33052" rtlCol="0" anchor="ctr" anchorCtr="0">
            <a:normAutofit/>
          </a:bodyPr>
          <a:lstStyle/>
          <a:p>
            <a:pPr algn="l">
              <a:lnSpc>
                <a:spcPct val="140000"/>
              </a:lnSpc>
            </a:pPr>
            <a:r>
              <a:rPr lang="en-US" sz="1500" b="1">
                <a:solidFill>
                  <a:schemeClr val="accent1">
                    <a:alpha val="100000"/>
                  </a:schemeClr>
                </a:solidFill>
                <a:latin typeface="Noto Sans SC"/>
                <a:ea typeface="Noto Sans SC"/>
                <a:cs typeface="Noto Sans SC"/>
              </a:rPr>
              <a:t>Menjamin reliabilitas melalui netralitas</a:t>
            </a:r>
          </a:p>
          <a:p>
            <a:pPr algn="l">
              <a:lnSpc>
                <a:spcPct val="140000"/>
              </a:lnSpc>
            </a:pPr>
            <a:r>
              <a:rPr lang="en-US" sz="1500">
                <a:solidFill>
                  <a:srgbClr val="000000">
                    <a:alpha val="100000"/>
                  </a:srgbClr>
                </a:solidFill>
                <a:latin typeface="Noto Sans SC"/>
                <a:ea typeface="Noto Sans SC"/>
                <a:cs typeface="Noto Sans SC"/>
              </a:rPr>
              <a:t>Laporan keuangan harus bebas dari bias, sehingga mampu meyakinkan pengguna mengenai cara berperilaku yang benar. Informasi yang netral dan jujur memastikan keandalan data tanpa adanya manipulasi kepentingan tertentu.</a:t>
            </a:r>
          </a:p>
          <a:p>
            <a:pPr algn="l">
              <a:lnSpc>
                <a:spcPct val="140000"/>
              </a:lnSpc>
            </a:pPr>
            <a:r>
              <a:rPr lang="en-US" sz="1500" b="1">
                <a:solidFill>
                  <a:schemeClr val="accent1">
                    <a:alpha val="100000"/>
                  </a:schemeClr>
                </a:solidFill>
                <a:latin typeface="Noto Sans SC"/>
                <a:ea typeface="Noto Sans SC"/>
                <a:cs typeface="Noto Sans SC"/>
              </a:rPr>
              <a:t>Keterujian dan penyajian yang jujur</a:t>
            </a:r>
          </a:p>
          <a:p>
            <a:pPr algn="l">
              <a:lnSpc>
                <a:spcPct val="140000"/>
              </a:lnSpc>
            </a:pPr>
            <a:r>
              <a:rPr lang="en-US" sz="1500">
                <a:solidFill>
                  <a:srgbClr val="000000">
                    <a:alpha val="100000"/>
                  </a:srgbClr>
                </a:solidFill>
                <a:latin typeface="Noto Sans SC"/>
                <a:ea typeface="Noto Sans SC"/>
                <a:cs typeface="Noto Sans SC"/>
              </a:rPr>
              <a:t>Informasi harus dapat diuji secara independen oleh pihak luar untuk mencapai kesepakatan kualitas. Selain itu, data akuntansi wajib mencerminkan kejadian ekonomi yang sebenarnya secara lengkap dan tulus.</a:t>
            </a:r>
          </a:p>
        </p:txBody>
      </p:sp>
      <p:sp>
        <p:nvSpPr>
          <p:cNvPr id="5" name="TextBox 5"/>
          <p:cNvSpPr txBox="1"/>
          <p:nvPr/>
        </p:nvSpPr>
        <p:spPr>
          <a:xfrm>
            <a:off x="476023" y="265328"/>
            <a:ext cx="11239500" cy="914400"/>
          </a:xfrm>
          <a:prstGeom prst="rect">
            <a:avLst/>
          </a:prstGeom>
          <a:ln/>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a:ea typeface="Noto Sans SC"/>
                <a:cs typeface="Noto Sans SC"/>
              </a:rPr>
              <a:t>Kualitas Relevansi dan Keandalan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8738993" y="3493684"/>
            <a:ext cx="3040146" cy="2772169"/>
          </a:xfrm>
          <a:prstGeom prst="rect">
            <a:avLst/>
          </a:prstGeom>
          <a:solidFill>
            <a:schemeClr val="lt2">
              <a:alpha val="100000"/>
            </a:schemeClr>
          </a:solidFill>
          <a:ln/>
        </p:spPr>
      </p:sp>
      <p:sp>
        <p:nvSpPr>
          <p:cNvPr id="3" name="TextBox 3"/>
          <p:cNvSpPr txBox="1"/>
          <p:nvPr/>
        </p:nvSpPr>
        <p:spPr>
          <a:xfrm>
            <a:off x="476023" y="265328"/>
            <a:ext cx="11239500" cy="914400"/>
          </a:xfrm>
          <a:prstGeom prst="rect">
            <a:avLst/>
          </a:prstGeom>
          <a:ln/>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a:ea typeface="Noto Sans SC"/>
                <a:cs typeface="Noto Sans SC"/>
              </a:rPr>
              <a:t>Kualitas Sekunder dan Kendala Informasi</a:t>
            </a:r>
          </a:p>
        </p:txBody>
      </p:sp>
      <p:sp>
        <p:nvSpPr>
          <p:cNvPr id="4" name="TextBox 4"/>
          <p:cNvSpPr txBox="1"/>
          <p:nvPr/>
        </p:nvSpPr>
        <p:spPr>
          <a:xfrm>
            <a:off x="534431" y="1493674"/>
            <a:ext cx="5561342" cy="4423901"/>
          </a:xfrm>
          <a:prstGeom prst="rect">
            <a:avLst/>
          </a:prstGeom>
          <a:ln/>
        </p:spPr>
        <p:txBody>
          <a:bodyPr vert="horz" wrap="square" lIns="123825" tIns="123825" rIns="57150" bIns="123825" rtlCol="0" anchor="t" anchorCtr="0">
            <a:normAutofit/>
          </a:bodyPr>
          <a:lstStyle/>
          <a:p>
            <a:pPr>
              <a:lnSpc>
                <a:spcPct val="140000"/>
              </a:lnSpc>
            </a:pPr>
            <a:r>
              <a:rPr lang="en-US" sz="1500" b="1">
                <a:solidFill>
                  <a:schemeClr val="accent1">
                    <a:alpha val="100000"/>
                  </a:schemeClr>
                </a:solidFill>
                <a:latin typeface="Noto Sans SC"/>
                <a:ea typeface="Noto Sans SC"/>
                <a:cs typeface="Noto Sans SC"/>
              </a:rPr>
              <a:t>Penerapan komparabilitas dalam pelaporan</a:t>
            </a:r>
          </a:p>
          <a:p>
            <a:pPr>
              <a:lnSpc>
                <a:spcPct val="140000"/>
              </a:lnSpc>
            </a:pPr>
            <a:r>
              <a:rPr lang="en-US" sz="1500">
                <a:solidFill>
                  <a:schemeClr val="dk1">
                    <a:alpha val="100000"/>
                  </a:schemeClr>
                </a:solidFill>
                <a:latin typeface="Noto Sans SC"/>
                <a:ea typeface="Noto Sans SC"/>
                <a:cs typeface="Noto Sans SC"/>
              </a:rPr>
              <a:t>Informasi keuangan harus disajikan dengan metode yang konsisten di setiap periode agar dapat dibandingkan. Hal ini memungkinkan pengguna untuk mengidentifikasi kecenderungan posisi dan kinerja keuangan organisasi secara berkelanjutan.</a:t>
            </a:r>
          </a:p>
          <a:p>
            <a:pPr>
              <a:lnSpc>
                <a:spcPct val="140000"/>
              </a:lnSpc>
            </a:pPr>
            <a:r>
              <a:rPr lang="en-US" sz="1500" b="1">
                <a:solidFill>
                  <a:schemeClr val="accent1">
                    <a:alpha val="100000"/>
                  </a:schemeClr>
                </a:solidFill>
                <a:latin typeface="Noto Sans SC"/>
                <a:ea typeface="Noto Sans SC"/>
                <a:cs typeface="Noto Sans SC"/>
              </a:rPr>
              <a:t>Konsistensi dalam penggunaan metode akuntansi</a:t>
            </a:r>
          </a:p>
          <a:p>
            <a:pPr>
              <a:lnSpc>
                <a:spcPct val="140000"/>
              </a:lnSpc>
            </a:pPr>
            <a:r>
              <a:rPr lang="en-US" sz="1500">
                <a:solidFill>
                  <a:schemeClr val="dk1">
                    <a:alpha val="100000"/>
                  </a:schemeClr>
                </a:solidFill>
                <a:latin typeface="Noto Sans SC"/>
                <a:ea typeface="Noto Sans SC"/>
                <a:cs typeface="Noto Sans SC"/>
              </a:rPr>
              <a:t>Prinsip akuntansi yang telah diadopsi tidak boleh diubah tanpa alasan yang tepat. Perubahan kebijakan atau teknik hanya diizinkan apabila lingkungan sekitar menganggap perubahan tersebut akan menghasilkan informasi yang lebih relevan.</a:t>
            </a:r>
          </a:p>
        </p:txBody>
      </p:sp>
      <p:pic>
        <p:nvPicPr>
          <p:cNvPr id="5" name="Picture 5"/>
          <p:cNvPicPr>
            <a:picLocks noChangeAspect="1"/>
          </p:cNvPicPr>
          <p:nvPr/>
        </p:nvPicPr>
        <p:blipFill>
          <a:blip r:embed="rId3">
            <a:alphaModFix/>
          </a:blip>
          <a:srcRect l="18411" r="18411"/>
          <a:stretch>
            <a:fillRect/>
          </a:stretch>
        </p:blipFill>
        <p:spPr>
          <a:xfrm>
            <a:off x="6898505" y="1493674"/>
            <a:ext cx="4586005" cy="4488586"/>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476023" y="265328"/>
            <a:ext cx="8727915" cy="856184"/>
          </a:xfrm>
          <a:prstGeom prst="rect">
            <a:avLst/>
          </a:prstGeom>
          <a:ln/>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a:ea typeface="Noto Sans SC"/>
                <a:cs typeface="Noto Sans SC"/>
              </a:rPr>
              <a:t>Kualitas Sekunder dan Kendala Informasi</a:t>
            </a:r>
          </a:p>
        </p:txBody>
      </p:sp>
      <p:sp>
        <p:nvSpPr>
          <p:cNvPr id="3" name="TextBox 3"/>
          <p:cNvSpPr txBox="1"/>
          <p:nvPr/>
        </p:nvSpPr>
        <p:spPr>
          <a:xfrm>
            <a:off x="529829" y="1200966"/>
            <a:ext cx="8364532" cy="3314040"/>
          </a:xfrm>
          <a:prstGeom prst="rect">
            <a:avLst/>
          </a:prstGeom>
          <a:ln/>
        </p:spPr>
        <p:txBody>
          <a:bodyPr vert="horz" wrap="square" lIns="123825" tIns="123825" rIns="57150" bIns="123825" rtlCol="0" anchor="t" anchorCtr="0">
            <a:normAutofit/>
          </a:bodyPr>
          <a:lstStyle/>
          <a:p>
            <a:pPr>
              <a:lnSpc>
                <a:spcPct val="140000"/>
              </a:lnSpc>
            </a:pPr>
            <a:r>
              <a:rPr lang="en-US" sz="1500" b="1">
                <a:solidFill>
                  <a:schemeClr val="accent1">
                    <a:alpha val="100000"/>
                  </a:schemeClr>
                </a:solidFill>
                <a:latin typeface="Noto Sans SC"/>
                <a:ea typeface="Noto Sans SC"/>
                <a:cs typeface="Noto Sans SC"/>
              </a:rPr>
              <a:t>Keseimbangan antara biaya dan manfaat</a:t>
            </a:r>
          </a:p>
          <a:p>
            <a:pPr>
              <a:lnSpc>
                <a:spcPct val="140000"/>
              </a:lnSpc>
            </a:pPr>
            <a:r>
              <a:rPr lang="en-US" sz="1500">
                <a:solidFill>
                  <a:schemeClr val="dk1">
                    <a:alpha val="100000"/>
                  </a:schemeClr>
                </a:solidFill>
                <a:latin typeface="Noto Sans SC"/>
                <a:ea typeface="Noto Sans SC"/>
                <a:cs typeface="Noto Sans SC"/>
              </a:rPr>
              <a:t>Penyediaan informasi keuangan harus mempertimbangkan keterbatasan pervasif, di mana manfaat yang dihasilkan harus melebihi biaya estimasi persiapannya. Evaluasi ini penting agar proses diseminasi informasi tetap efisien dan bernilai ekonomi.</a:t>
            </a:r>
          </a:p>
          <a:p>
            <a:pPr>
              <a:lnSpc>
                <a:spcPct val="140000"/>
              </a:lnSpc>
            </a:pPr>
            <a:r>
              <a:rPr lang="en-US" sz="1500" b="1">
                <a:solidFill>
                  <a:schemeClr val="accent1">
                    <a:alpha val="100000"/>
                  </a:schemeClr>
                </a:solidFill>
                <a:latin typeface="Noto Sans SC"/>
                <a:ea typeface="Noto Sans SC"/>
                <a:cs typeface="Noto Sans SC"/>
              </a:rPr>
              <a:t>Materialitas sebagai ambang pengakuan</a:t>
            </a:r>
          </a:p>
          <a:p>
            <a:pPr>
              <a:lnSpc>
                <a:spcPct val="140000"/>
              </a:lnSpc>
            </a:pPr>
            <a:r>
              <a:rPr lang="en-US" sz="1500">
                <a:solidFill>
                  <a:schemeClr val="dk1">
                    <a:alpha val="100000"/>
                  </a:schemeClr>
                </a:solidFill>
                <a:latin typeface="Noto Sans SC"/>
                <a:ea typeface="Noto Sans SC"/>
                <a:cs typeface="Noto Sans SC"/>
              </a:rPr>
              <a:t>Materialitas menjadi pertimbangan utama dalam menentukan apakah suatu informasi memiliki dampak signifikan terhadap keputusan pengguna. Informasi yang dianggap material harus diungkapkan karena memengaruhi persepsi terhadap kinerja dan posisi keuangan organisasi.</a:t>
            </a:r>
          </a:p>
        </p:txBody>
      </p:sp>
      <p:pic>
        <p:nvPicPr>
          <p:cNvPr id="4" name="Picture 4"/>
          <p:cNvPicPr>
            <a:picLocks noChangeAspect="1"/>
          </p:cNvPicPr>
          <p:nvPr/>
        </p:nvPicPr>
        <p:blipFill>
          <a:blip r:embed="rId3">
            <a:alphaModFix/>
          </a:blip>
          <a:srcRect t="29861" b="29861"/>
          <a:stretch>
            <a:fillRect/>
          </a:stretch>
        </p:blipFill>
        <p:spPr>
          <a:xfrm>
            <a:off x="-227" y="4888259"/>
            <a:ext cx="10008917" cy="1991767"/>
          </a:xfrm>
          <a:prstGeom prst="rect">
            <a:avLst/>
          </a:prstGeom>
        </p:spPr>
      </p:pic>
      <p:pic>
        <p:nvPicPr>
          <p:cNvPr id="5" name="Picture 5"/>
          <p:cNvPicPr>
            <a:picLocks noChangeAspect="1"/>
          </p:cNvPicPr>
          <p:nvPr/>
        </p:nvPicPr>
        <p:blipFill>
          <a:blip r:embed="rId4">
            <a:alphaModFix/>
          </a:blip>
          <a:srcRect l="38775" r="38775"/>
          <a:stretch>
            <a:fillRect/>
          </a:stretch>
        </p:blipFill>
        <p:spPr>
          <a:xfrm>
            <a:off x="10008690" y="0"/>
            <a:ext cx="2209637" cy="4888258"/>
          </a:xfrm>
          <a:prstGeom prst="rect">
            <a:avLst/>
          </a:prstGeom>
        </p:spPr>
      </p:pic>
      <p:sp>
        <p:nvSpPr>
          <p:cNvPr id="6" name="AutoShape 6"/>
          <p:cNvSpPr/>
          <p:nvPr/>
        </p:nvSpPr>
        <p:spPr>
          <a:xfrm>
            <a:off x="9546545" y="5890550"/>
            <a:ext cx="1214210" cy="99798"/>
          </a:xfrm>
          <a:prstGeom prst="rect">
            <a:avLst/>
          </a:prstGeom>
          <a:solidFill>
            <a:schemeClr val="accent1">
              <a:alpha val="100000"/>
            </a:schemeClr>
          </a:solidFill>
          <a:ln/>
        </p:spPr>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blip>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a:stretch>
            <a:fillRect/>
          </a:stretch>
        </p:blipFill>
        <p:spPr>
          <a:xfrm>
            <a:off x="5786020" y="2855911"/>
            <a:ext cx="1019175" cy="971550"/>
          </a:xfrm>
          <a:prstGeom prst="rect">
            <a:avLst/>
          </a:prstGeom>
        </p:spPr>
      </p:pic>
      <p:sp>
        <p:nvSpPr>
          <p:cNvPr id="3" name="TextBox 3"/>
          <p:cNvSpPr txBox="1"/>
          <p:nvPr/>
        </p:nvSpPr>
        <p:spPr>
          <a:xfrm>
            <a:off x="705348" y="2855911"/>
            <a:ext cx="6898341" cy="2185972"/>
          </a:xfrm>
          <a:prstGeom prst="rect">
            <a:avLst/>
          </a:prstGeom>
          <a:ln/>
        </p:spPr>
        <p:txBody>
          <a:bodyPr vert="horz" wrap="square" lIns="91440" tIns="45720" rIns="91440" bIns="45720" rtlCol="0" anchor="t" anchorCtr="0">
            <a:normAutofit/>
          </a:bodyPr>
          <a:lstStyle/>
          <a:p>
            <a:pPr algn="l">
              <a:lnSpc>
                <a:spcPct val="140000"/>
              </a:lnSpc>
              <a:spcBef>
                <a:spcPct val="0"/>
              </a:spcBef>
            </a:pPr>
            <a:r>
              <a:rPr lang="en-US" sz="4500" b="1">
                <a:solidFill>
                  <a:schemeClr val="dk1">
                    <a:alpha val="100000"/>
                  </a:schemeClr>
                </a:solidFill>
                <a:latin typeface="Noto Sans SC"/>
                <a:ea typeface="Noto Sans SC"/>
                <a:cs typeface="Noto Sans SC"/>
              </a:rPr>
              <a:t>Pengakuan dan Pengukuran Transaksi Publik</a:t>
            </a:r>
          </a:p>
        </p:txBody>
      </p:sp>
      <p:sp>
        <p:nvSpPr>
          <p:cNvPr id="4" name="TextBox 4"/>
          <p:cNvSpPr txBox="1"/>
          <p:nvPr/>
        </p:nvSpPr>
        <p:spPr>
          <a:xfrm>
            <a:off x="681670" y="1440314"/>
            <a:ext cx="1672614" cy="1138956"/>
          </a:xfrm>
          <a:prstGeom prst="rect">
            <a:avLst/>
          </a:prstGeom>
          <a:ln/>
        </p:spPr>
        <p:txBody>
          <a:bodyPr vert="horz" wrap="square" lIns="66008" tIns="33052" rIns="66008" bIns="33052" rtlCol="0" anchor="ctr" anchorCtr="0">
            <a:noAutofit/>
          </a:bodyPr>
          <a:lstStyle/>
          <a:p>
            <a:pPr algn="l">
              <a:lnSpc>
                <a:spcPct val="100000"/>
              </a:lnSpc>
            </a:pPr>
            <a:r>
              <a:rPr lang="en-US" sz="4200" b="1">
                <a:solidFill>
                  <a:srgbClr val="FFFFFF">
                    <a:alpha val="100000"/>
                  </a:srgbClr>
                </a:solidFill>
                <a:latin typeface="Comic Sans MS"/>
                <a:ea typeface="Comic Sans MS"/>
                <a:cs typeface="Comic Sans MS"/>
              </a:rPr>
              <a:t>PART </a:t>
            </a:r>
          </a:p>
        </p:txBody>
      </p:sp>
      <p:sp>
        <p:nvSpPr>
          <p:cNvPr id="5" name="AutoShape 5"/>
          <p:cNvSpPr/>
          <p:nvPr/>
        </p:nvSpPr>
        <p:spPr>
          <a:xfrm>
            <a:off x="818691" y="2583191"/>
            <a:ext cx="785121" cy="53229"/>
          </a:xfrm>
          <a:prstGeom prst="rect">
            <a:avLst/>
          </a:prstGeom>
          <a:solidFill>
            <a:schemeClr val="accent6">
              <a:alpha val="100000"/>
            </a:schemeClr>
          </a:solidFill>
          <a:ln/>
        </p:spPr>
      </p:sp>
      <p:sp>
        <p:nvSpPr>
          <p:cNvPr id="6" name="TextBox 6"/>
          <p:cNvSpPr txBox="1"/>
          <p:nvPr/>
        </p:nvSpPr>
        <p:spPr>
          <a:xfrm>
            <a:off x="2434107" y="1440314"/>
            <a:ext cx="1672614" cy="1138956"/>
          </a:xfrm>
          <a:prstGeom prst="rect">
            <a:avLst/>
          </a:prstGeom>
          <a:ln/>
        </p:spPr>
        <p:txBody>
          <a:bodyPr vert="horz" wrap="square" lIns="66008" tIns="33052" rIns="66008" bIns="33052" rtlCol="0" anchor="ctr" anchorCtr="0">
            <a:noAutofit/>
          </a:bodyPr>
          <a:lstStyle/>
          <a:p>
            <a:pPr algn="l">
              <a:lnSpc>
                <a:spcPct val="100000"/>
              </a:lnSpc>
            </a:pPr>
            <a:r>
              <a:rPr lang="en-US" sz="4200" b="1">
                <a:solidFill>
                  <a:srgbClr val="FFFFFF">
                    <a:alpha val="100000"/>
                  </a:srgbClr>
                </a:solidFill>
                <a:latin typeface="Comic Sans MS"/>
                <a:ea typeface="Comic Sans MS"/>
                <a:cs typeface="Comic Sans MS"/>
              </a:rPr>
              <a:t>05</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476023" y="265328"/>
            <a:ext cx="11239500" cy="914400"/>
          </a:xfrm>
          <a:prstGeom prst="rect">
            <a:avLst/>
          </a:prstGeom>
          <a:ln/>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a:ea typeface="Noto Sans SC"/>
                <a:cs typeface="Noto Sans SC"/>
              </a:rPr>
              <a:t>Dasar Pengukuran Unsur Laporan Keuangan</a:t>
            </a:r>
          </a:p>
        </p:txBody>
      </p:sp>
      <p:sp>
        <p:nvSpPr>
          <p:cNvPr id="3" name="AutoShape 3"/>
          <p:cNvSpPr/>
          <p:nvPr/>
        </p:nvSpPr>
        <p:spPr>
          <a:xfrm>
            <a:off x="974058" y="1246531"/>
            <a:ext cx="10286584" cy="1680414"/>
          </a:xfrm>
          <a:prstGeom prst="roundRect">
            <a:avLst>
              <a:gd name="adj" fmla="val 16667"/>
            </a:avLst>
          </a:prstGeom>
          <a:solidFill>
            <a:schemeClr val="lt2">
              <a:alpha val="80000"/>
            </a:schemeClr>
          </a:solidFill>
          <a:ln/>
        </p:spPr>
        <p:txBody>
          <a:bodyPr vert="horz" wrap="square" rtlCol="0" anchor="ctr" anchorCtr="0">
            <a:noAutofit/>
          </a:bodyPr>
          <a:lstStyle/>
          <a:p>
            <a:pPr algn="ctr">
              <a:lnSpc>
                <a:spcPct val="100000"/>
              </a:lnSpc>
              <a:spcBef>
                <a:spcPts val="375"/>
              </a:spcBef>
              <a:defRPr/>
            </a:pPr>
            <a:endParaRPr lang="en-US" sz="1100"/>
          </a:p>
        </p:txBody>
      </p:sp>
      <p:sp>
        <p:nvSpPr>
          <p:cNvPr id="4" name="AutoShape 4"/>
          <p:cNvSpPr/>
          <p:nvPr/>
        </p:nvSpPr>
        <p:spPr>
          <a:xfrm rot="1800000">
            <a:off x="569611" y="1606273"/>
            <a:ext cx="808893" cy="701803"/>
          </a:xfrm>
          <a:prstGeom prst="hexagon">
            <a:avLst>
              <a:gd name="adj" fmla="val 28663"/>
              <a:gd name="vf" fmla="val 115470"/>
            </a:avLst>
          </a:prstGeom>
          <a:solidFill>
            <a:schemeClr val="accent1">
              <a:alpha val="100000"/>
            </a:schemeClr>
          </a:solidFill>
          <a:ln/>
        </p:spPr>
      </p:sp>
      <p:sp>
        <p:nvSpPr>
          <p:cNvPr id="5" name="AutoShape 5"/>
          <p:cNvSpPr/>
          <p:nvPr/>
        </p:nvSpPr>
        <p:spPr>
          <a:xfrm>
            <a:off x="444528" y="1626422"/>
            <a:ext cx="1059059" cy="661505"/>
          </a:xfrm>
          <a:prstGeom prst="rect">
            <a:avLst/>
          </a:prstGeom>
          <a:noFill/>
          <a:ln/>
        </p:spPr>
        <p:txBody>
          <a:bodyPr vert="horz" wrap="square" lIns="95250" tIns="47625" rIns="95250" bIns="47625" rtlCol="0" anchor="ctr" anchorCtr="1">
            <a:noAutofit/>
          </a:bodyPr>
          <a:lstStyle/>
          <a:p>
            <a:pPr algn="ctr">
              <a:spcBef>
                <a:spcPts val="375"/>
              </a:spcBef>
              <a:defRPr/>
            </a:pPr>
            <a:r>
              <a:rPr lang="en-US" sz="2700">
                <a:solidFill>
                  <a:srgbClr val="FFFFFF">
                    <a:alpha val="100000"/>
                  </a:srgbClr>
                </a:solidFill>
                <a:latin typeface="Noto Sans SC"/>
                <a:ea typeface="Noto Sans SC"/>
                <a:cs typeface="Noto Sans SC"/>
              </a:rPr>
              <a:t>01</a:t>
            </a:r>
            <a:endParaRPr lang="en-US" sz="1100"/>
          </a:p>
        </p:txBody>
      </p:sp>
      <p:sp>
        <p:nvSpPr>
          <p:cNvPr id="6" name="TextBox 6"/>
          <p:cNvSpPr txBox="1"/>
          <p:nvPr/>
        </p:nvSpPr>
        <p:spPr>
          <a:xfrm>
            <a:off x="1764307" y="1768865"/>
            <a:ext cx="9193296" cy="1062967"/>
          </a:xfrm>
          <a:prstGeom prst="rect">
            <a:avLst/>
          </a:prstGeom>
          <a:ln/>
        </p:spPr>
        <p:txBody>
          <a:bodyPr vert="horz" wrap="square" lIns="0" tIns="0" rIns="0" bIns="0" rtlCol="0" anchor="t" anchorCtr="0">
            <a:noAutofit/>
          </a:bodyPr>
          <a:lstStyle/>
          <a:p>
            <a:pPr algn="l">
              <a:lnSpc>
                <a:spcPct val="140000"/>
              </a:lnSpc>
            </a:pPr>
            <a:r>
              <a:rPr lang="en-US" sz="1500">
                <a:solidFill>
                  <a:schemeClr val="dk1">
                    <a:alpha val="100000"/>
                  </a:schemeClr>
                </a:solidFill>
                <a:latin typeface="Noto Sans SC"/>
                <a:ea typeface="Noto Sans SC"/>
                <a:cs typeface="Noto Sans SC"/>
              </a:rPr>
              <a:t> Aktiva dicatat berdasarkan jumlah kas yang dibayar sebesar nilai wajar imbalan, sedangkan biaya saat ini mencerminkan jumlah kas yang harus dibayar jika aktiva yang sama diperoleh sekarang tanpa proses diskonto.</a:t>
            </a:r>
          </a:p>
        </p:txBody>
      </p:sp>
      <p:sp>
        <p:nvSpPr>
          <p:cNvPr id="7" name="TextBox 7"/>
          <p:cNvSpPr txBox="1"/>
          <p:nvPr/>
        </p:nvSpPr>
        <p:spPr>
          <a:xfrm>
            <a:off x="1760497" y="1366658"/>
            <a:ext cx="6534537" cy="342900"/>
          </a:xfrm>
          <a:prstGeom prst="rect">
            <a:avLst/>
          </a:prstGeom>
          <a:ln/>
        </p:spPr>
        <p:txBody>
          <a:bodyPr vert="horz" wrap="square" lIns="0" tIns="0" rIns="0" bIns="0" rtlCol="0" anchor="ctr" anchorCtr="0">
            <a:noAutofit/>
          </a:bodyPr>
          <a:lstStyle/>
          <a:p>
            <a:pPr>
              <a:lnSpc>
                <a:spcPct val="100000"/>
              </a:lnSpc>
              <a:spcBef>
                <a:spcPts val="375"/>
              </a:spcBef>
            </a:pPr>
            <a:r>
              <a:rPr lang="en-US" sz="2100" b="1">
                <a:solidFill>
                  <a:schemeClr val="accent1">
                    <a:alpha val="100000"/>
                  </a:schemeClr>
                </a:solidFill>
                <a:latin typeface="Noto Sans SC"/>
                <a:ea typeface="Noto Sans SC"/>
                <a:cs typeface="Noto Sans SC"/>
              </a:rPr>
              <a:t>Penggunaan biaya historis dan biaya saat ini</a:t>
            </a:r>
          </a:p>
        </p:txBody>
      </p:sp>
      <p:sp>
        <p:nvSpPr>
          <p:cNvPr id="8" name="AutoShape 8"/>
          <p:cNvSpPr/>
          <p:nvPr/>
        </p:nvSpPr>
        <p:spPr>
          <a:xfrm>
            <a:off x="1255826" y="3051285"/>
            <a:ext cx="10286584" cy="1680414"/>
          </a:xfrm>
          <a:prstGeom prst="roundRect">
            <a:avLst>
              <a:gd name="adj" fmla="val 16667"/>
            </a:avLst>
          </a:prstGeom>
          <a:solidFill>
            <a:schemeClr val="lt2">
              <a:alpha val="80000"/>
            </a:schemeClr>
          </a:solidFill>
          <a:ln/>
        </p:spPr>
        <p:txBody>
          <a:bodyPr vert="horz" wrap="square" rtlCol="0" anchor="ctr" anchorCtr="0">
            <a:noAutofit/>
          </a:bodyPr>
          <a:lstStyle/>
          <a:p>
            <a:pPr algn="ctr">
              <a:lnSpc>
                <a:spcPct val="100000"/>
              </a:lnSpc>
              <a:spcBef>
                <a:spcPts val="375"/>
              </a:spcBef>
              <a:defRPr/>
            </a:pPr>
            <a:endParaRPr lang="en-US" sz="1100"/>
          </a:p>
        </p:txBody>
      </p:sp>
      <p:sp>
        <p:nvSpPr>
          <p:cNvPr id="9" name="AutoShape 9"/>
          <p:cNvSpPr/>
          <p:nvPr/>
        </p:nvSpPr>
        <p:spPr>
          <a:xfrm rot="1800000">
            <a:off x="851379" y="3411028"/>
            <a:ext cx="808893" cy="701803"/>
          </a:xfrm>
          <a:prstGeom prst="hexagon">
            <a:avLst>
              <a:gd name="adj" fmla="val 28663"/>
              <a:gd name="vf" fmla="val 115470"/>
            </a:avLst>
          </a:prstGeom>
          <a:solidFill>
            <a:schemeClr val="accent1">
              <a:alpha val="100000"/>
            </a:schemeClr>
          </a:solidFill>
          <a:ln/>
        </p:spPr>
      </p:sp>
      <p:sp>
        <p:nvSpPr>
          <p:cNvPr id="10" name="AutoShape 10"/>
          <p:cNvSpPr/>
          <p:nvPr/>
        </p:nvSpPr>
        <p:spPr>
          <a:xfrm>
            <a:off x="726296" y="3431176"/>
            <a:ext cx="1059059" cy="661505"/>
          </a:xfrm>
          <a:prstGeom prst="rect">
            <a:avLst/>
          </a:prstGeom>
          <a:noFill/>
          <a:ln/>
        </p:spPr>
        <p:txBody>
          <a:bodyPr vert="horz" wrap="square" lIns="95250" tIns="47625" rIns="95250" bIns="47625" rtlCol="0" anchor="ctr" anchorCtr="1">
            <a:noAutofit/>
          </a:bodyPr>
          <a:lstStyle/>
          <a:p>
            <a:pPr algn="ctr">
              <a:spcBef>
                <a:spcPts val="375"/>
              </a:spcBef>
              <a:defRPr/>
            </a:pPr>
            <a:r>
              <a:rPr lang="en-US" sz="2700">
                <a:solidFill>
                  <a:srgbClr val="FFFFFF">
                    <a:alpha val="100000"/>
                  </a:srgbClr>
                </a:solidFill>
                <a:latin typeface="Noto Sans SC"/>
                <a:ea typeface="Noto Sans SC"/>
                <a:cs typeface="Noto Sans SC"/>
              </a:rPr>
              <a:t>02</a:t>
            </a:r>
            <a:endParaRPr lang="en-US" sz="1100"/>
          </a:p>
        </p:txBody>
      </p:sp>
      <p:sp>
        <p:nvSpPr>
          <p:cNvPr id="11" name="TextBox 11"/>
          <p:cNvSpPr txBox="1"/>
          <p:nvPr/>
        </p:nvSpPr>
        <p:spPr>
          <a:xfrm>
            <a:off x="2046075" y="3573620"/>
            <a:ext cx="9193296" cy="1062967"/>
          </a:xfrm>
          <a:prstGeom prst="rect">
            <a:avLst/>
          </a:prstGeom>
          <a:ln/>
        </p:spPr>
        <p:txBody>
          <a:bodyPr vert="horz" wrap="square" lIns="0" tIns="0" rIns="0" bIns="0" rtlCol="0" anchor="t" anchorCtr="0">
            <a:noAutofit/>
          </a:bodyPr>
          <a:lstStyle/>
          <a:p>
            <a:pPr algn="l">
              <a:lnSpc>
                <a:spcPct val="140000"/>
              </a:lnSpc>
            </a:pPr>
            <a:r>
              <a:rPr lang="en-US" sz="1500">
                <a:solidFill>
                  <a:schemeClr val="dk1">
                    <a:alpha val="100000"/>
                  </a:schemeClr>
                </a:solidFill>
                <a:latin typeface="Noto Sans SC"/>
                <a:ea typeface="Noto Sans SC"/>
                <a:cs typeface="Noto Sans SC"/>
              </a:rPr>
              <a:t> Aktiva dinilai berdasarkan jumlah kas yang dapat diperoleh melalui penjualan normal, sementara kewajiban dinyatakan sebesar nilai penyelesaian yang tidak didiskontokan untuk memenuhi liabilitas dalam pelaksanaan usaha yang biasa.</a:t>
            </a:r>
          </a:p>
        </p:txBody>
      </p:sp>
      <p:sp>
        <p:nvSpPr>
          <p:cNvPr id="12" name="TextBox 12"/>
          <p:cNvSpPr txBox="1"/>
          <p:nvPr/>
        </p:nvSpPr>
        <p:spPr>
          <a:xfrm>
            <a:off x="2042265" y="3171413"/>
            <a:ext cx="6534537" cy="342900"/>
          </a:xfrm>
          <a:prstGeom prst="rect">
            <a:avLst/>
          </a:prstGeom>
          <a:ln/>
        </p:spPr>
        <p:txBody>
          <a:bodyPr vert="horz" wrap="square" lIns="0" tIns="0" rIns="0" bIns="0" rtlCol="0" anchor="ctr" anchorCtr="0">
            <a:noAutofit/>
          </a:bodyPr>
          <a:lstStyle/>
          <a:p>
            <a:pPr>
              <a:lnSpc>
                <a:spcPct val="100000"/>
              </a:lnSpc>
              <a:spcBef>
                <a:spcPts val="375"/>
              </a:spcBef>
            </a:pPr>
            <a:r>
              <a:rPr lang="en-US" sz="2100" b="1">
                <a:solidFill>
                  <a:schemeClr val="accent1">
                    <a:alpha val="100000"/>
                  </a:schemeClr>
                </a:solidFill>
                <a:latin typeface="Noto Sans SC"/>
                <a:ea typeface="Noto Sans SC"/>
                <a:cs typeface="Noto Sans SC"/>
              </a:rPr>
              <a:t>Penerapan nilai realisasi atau penyelesaian</a:t>
            </a:r>
          </a:p>
        </p:txBody>
      </p:sp>
      <p:sp>
        <p:nvSpPr>
          <p:cNvPr id="13" name="AutoShape 13"/>
          <p:cNvSpPr/>
          <p:nvPr/>
        </p:nvSpPr>
        <p:spPr>
          <a:xfrm>
            <a:off x="1547403" y="4876796"/>
            <a:ext cx="10286584" cy="1680414"/>
          </a:xfrm>
          <a:prstGeom prst="roundRect">
            <a:avLst>
              <a:gd name="adj" fmla="val 16667"/>
            </a:avLst>
          </a:prstGeom>
          <a:solidFill>
            <a:schemeClr val="lt2">
              <a:alpha val="80000"/>
            </a:schemeClr>
          </a:solidFill>
          <a:ln/>
        </p:spPr>
        <p:txBody>
          <a:bodyPr vert="horz" wrap="square" rtlCol="0" anchor="ctr" anchorCtr="0">
            <a:noAutofit/>
          </a:bodyPr>
          <a:lstStyle/>
          <a:p>
            <a:pPr algn="ctr">
              <a:lnSpc>
                <a:spcPct val="100000"/>
              </a:lnSpc>
              <a:spcBef>
                <a:spcPts val="375"/>
              </a:spcBef>
              <a:defRPr/>
            </a:pPr>
            <a:endParaRPr lang="en-US" sz="1100"/>
          </a:p>
        </p:txBody>
      </p:sp>
      <p:sp>
        <p:nvSpPr>
          <p:cNvPr id="14" name="AutoShape 14"/>
          <p:cNvSpPr/>
          <p:nvPr/>
        </p:nvSpPr>
        <p:spPr>
          <a:xfrm rot="1800000">
            <a:off x="1142957" y="5236539"/>
            <a:ext cx="808893" cy="701803"/>
          </a:xfrm>
          <a:prstGeom prst="hexagon">
            <a:avLst>
              <a:gd name="adj" fmla="val 28663"/>
              <a:gd name="vf" fmla="val 115470"/>
            </a:avLst>
          </a:prstGeom>
          <a:solidFill>
            <a:schemeClr val="accent1">
              <a:alpha val="100000"/>
            </a:schemeClr>
          </a:solidFill>
          <a:ln/>
        </p:spPr>
      </p:sp>
      <p:sp>
        <p:nvSpPr>
          <p:cNvPr id="15" name="AutoShape 15"/>
          <p:cNvSpPr/>
          <p:nvPr/>
        </p:nvSpPr>
        <p:spPr>
          <a:xfrm>
            <a:off x="1017873" y="5256687"/>
            <a:ext cx="1059059" cy="661505"/>
          </a:xfrm>
          <a:prstGeom prst="rect">
            <a:avLst/>
          </a:prstGeom>
          <a:noFill/>
          <a:ln/>
        </p:spPr>
        <p:txBody>
          <a:bodyPr vert="horz" wrap="square" lIns="95250" tIns="47625" rIns="95250" bIns="47625" rtlCol="0" anchor="ctr" anchorCtr="1">
            <a:noAutofit/>
          </a:bodyPr>
          <a:lstStyle/>
          <a:p>
            <a:pPr algn="ctr">
              <a:spcBef>
                <a:spcPts val="375"/>
              </a:spcBef>
              <a:defRPr/>
            </a:pPr>
            <a:r>
              <a:rPr lang="en-US" sz="2700">
                <a:solidFill>
                  <a:srgbClr val="FFFFFF">
                    <a:alpha val="100000"/>
                  </a:srgbClr>
                </a:solidFill>
                <a:latin typeface="Noto Sans SC"/>
                <a:ea typeface="Noto Sans SC"/>
                <a:cs typeface="Noto Sans SC"/>
              </a:rPr>
              <a:t>03</a:t>
            </a:r>
            <a:endParaRPr lang="en-US" sz="1100"/>
          </a:p>
        </p:txBody>
      </p:sp>
      <p:sp>
        <p:nvSpPr>
          <p:cNvPr id="16" name="TextBox 16"/>
          <p:cNvSpPr txBox="1"/>
          <p:nvPr/>
        </p:nvSpPr>
        <p:spPr>
          <a:xfrm>
            <a:off x="2337652" y="5399131"/>
            <a:ext cx="9193296" cy="1062967"/>
          </a:xfrm>
          <a:prstGeom prst="rect">
            <a:avLst/>
          </a:prstGeom>
          <a:ln/>
        </p:spPr>
        <p:txBody>
          <a:bodyPr vert="horz" wrap="square" lIns="0" tIns="0" rIns="0" bIns="0" rtlCol="0" anchor="t" anchorCtr="0">
            <a:noAutofit/>
          </a:bodyPr>
          <a:lstStyle/>
          <a:p>
            <a:pPr algn="l">
              <a:lnSpc>
                <a:spcPct val="140000"/>
              </a:lnSpc>
            </a:pPr>
            <a:r>
              <a:rPr lang="en-US" sz="1500">
                <a:solidFill>
                  <a:schemeClr val="dk1">
                    <a:alpha val="100000"/>
                  </a:schemeClr>
                </a:solidFill>
                <a:latin typeface="Noto Sans SC"/>
                <a:ea typeface="Noto Sans SC"/>
                <a:cs typeface="Noto Sans SC"/>
              </a:rPr>
              <a:t> Aktiva diakui sebesar arus kas masuk bersih di masa depan yang didiskontokan ke nilai saat ini, sedangkan kewajiban dinilai berdasarkan arus kas keluar bersih yang didiskontokan untuk menyelesaikan kewajiban dalam kondisi operasional normal.</a:t>
            </a:r>
          </a:p>
        </p:txBody>
      </p:sp>
      <p:sp>
        <p:nvSpPr>
          <p:cNvPr id="17" name="TextBox 17"/>
          <p:cNvSpPr txBox="1"/>
          <p:nvPr/>
        </p:nvSpPr>
        <p:spPr>
          <a:xfrm>
            <a:off x="2333842" y="4996923"/>
            <a:ext cx="6534537" cy="342900"/>
          </a:xfrm>
          <a:prstGeom prst="rect">
            <a:avLst/>
          </a:prstGeom>
          <a:ln/>
        </p:spPr>
        <p:txBody>
          <a:bodyPr vert="horz" wrap="square" lIns="0" tIns="0" rIns="0" bIns="0" rtlCol="0" anchor="ctr" anchorCtr="0">
            <a:noAutofit/>
          </a:bodyPr>
          <a:lstStyle/>
          <a:p>
            <a:pPr>
              <a:lnSpc>
                <a:spcPct val="100000"/>
              </a:lnSpc>
              <a:spcBef>
                <a:spcPts val="375"/>
              </a:spcBef>
            </a:pPr>
            <a:r>
              <a:rPr lang="en-US" sz="2100" b="1">
                <a:solidFill>
                  <a:schemeClr val="accent1">
                    <a:alpha val="100000"/>
                  </a:schemeClr>
                </a:solidFill>
                <a:latin typeface="Noto Sans SC"/>
                <a:ea typeface="Noto Sans SC"/>
                <a:cs typeface="Noto Sans SC"/>
              </a:rPr>
              <a:t>Penggunaan nilai sekarang dalam pelaporan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5065745" y="2117292"/>
            <a:ext cx="6362700" cy="3574300"/>
          </a:xfrm>
          <a:prstGeom prst="rect">
            <a:avLst/>
          </a:prstGeom>
          <a:ln/>
        </p:spPr>
        <p:txBody>
          <a:bodyPr vert="horz" wrap="square" lIns="123825" tIns="123825" rIns="57150" bIns="123825" rtlCol="0" anchor="t" anchorCtr="0">
            <a:normAutofit/>
          </a:bodyPr>
          <a:lstStyle/>
          <a:p>
            <a:pPr>
              <a:lnSpc>
                <a:spcPct val="140000"/>
              </a:lnSpc>
            </a:pPr>
            <a:r>
              <a:rPr lang="en-US" sz="1500" b="1">
                <a:solidFill>
                  <a:schemeClr val="accent1">
                    <a:alpha val="100000"/>
                  </a:schemeClr>
                </a:solidFill>
                <a:latin typeface="Noto Sans SC"/>
                <a:ea typeface="Noto Sans SC"/>
                <a:cs typeface="Noto Sans SC"/>
              </a:rPr>
              <a:t>Syarat probabilitas manfaat ekonomi masa depan dalam pengakuan</a:t>
            </a:r>
          </a:p>
          <a:p>
            <a:pPr>
              <a:lnSpc>
                <a:spcPct val="140000"/>
              </a:lnSpc>
            </a:pPr>
            <a:r>
              <a:rPr lang="en-US" sz="1500">
                <a:solidFill>
                  <a:schemeClr val="dk1">
                    <a:alpha val="100000"/>
                  </a:schemeClr>
                </a:solidFill>
                <a:latin typeface="Noto Sans SC"/>
                <a:ea typeface="Noto Sans SC"/>
                <a:cs typeface="Noto Sans SC"/>
              </a:rPr>
              <a:t>Suatu pos diakui jika terdapat kemungkinan besar bahwa manfaat ekonomi atau jasa potensial akan mengalir ke dalam atau keluar dari organisasi, dengan mempertimbangkan tingkat ketidakpastian lingkungan operasi melalui bukti-bukti yang tersedia.</a:t>
            </a:r>
          </a:p>
          <a:p>
            <a:pPr>
              <a:lnSpc>
                <a:spcPct val="140000"/>
              </a:lnSpc>
            </a:pPr>
            <a:r>
              <a:rPr lang="en-US" sz="1500" b="1">
                <a:solidFill>
                  <a:schemeClr val="accent1">
                    <a:alpha val="100000"/>
                  </a:schemeClr>
                </a:solidFill>
                <a:latin typeface="Noto Sans SC"/>
                <a:ea typeface="Noto Sans SC"/>
                <a:cs typeface="Noto Sans SC"/>
              </a:rPr>
              <a:t>Keandalan pengukuran sebagai kriteria esensial pengakuan pos</a:t>
            </a:r>
          </a:p>
          <a:p>
            <a:pPr>
              <a:lnSpc>
                <a:spcPct val="140000"/>
              </a:lnSpc>
            </a:pPr>
            <a:r>
              <a:rPr lang="en-US" sz="1500">
                <a:solidFill>
                  <a:schemeClr val="dk1">
                    <a:alpha val="100000"/>
                  </a:schemeClr>
                </a:solidFill>
                <a:latin typeface="Noto Sans SC"/>
                <a:ea typeface="Noto Sans SC"/>
                <a:cs typeface="Noto Sans SC"/>
              </a:rPr>
              <a:t>Pos-pos keuangan harus memiliki nilai atau biaya yang dapat diukur dengan tingkat keandalan yang memadai. Jika estimasi yang andal tidak dapat dilakukan, maka pos tersebut tidak diakui dalam laporan kinerja keuangan utama.</a:t>
            </a:r>
          </a:p>
        </p:txBody>
      </p:sp>
      <p:pic>
        <p:nvPicPr>
          <p:cNvPr id="3" name="Picture 3"/>
          <p:cNvPicPr>
            <a:picLocks noChangeAspect="1"/>
          </p:cNvPicPr>
          <p:nvPr/>
        </p:nvPicPr>
        <p:blipFill>
          <a:blip r:embed="rId3">
            <a:alphaModFix/>
          </a:blip>
          <a:srcRect t="7155" b="7155"/>
          <a:stretch>
            <a:fillRect/>
          </a:stretch>
        </p:blipFill>
        <p:spPr>
          <a:xfrm>
            <a:off x="734686" y="1979915"/>
            <a:ext cx="3849053" cy="3849052"/>
          </a:xfrm>
          <a:prstGeom prst="ellipse">
            <a:avLst/>
          </a:prstGeom>
        </p:spPr>
      </p:pic>
      <p:sp>
        <p:nvSpPr>
          <p:cNvPr id="4" name="TextBox 4"/>
          <p:cNvSpPr txBox="1"/>
          <p:nvPr/>
        </p:nvSpPr>
        <p:spPr>
          <a:xfrm>
            <a:off x="476023" y="265328"/>
            <a:ext cx="11239500" cy="914400"/>
          </a:xfrm>
          <a:prstGeom prst="rect">
            <a:avLst/>
          </a:prstGeom>
          <a:ln/>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a:ea typeface="Noto Sans SC"/>
                <a:cs typeface="Noto Sans SC"/>
              </a:rPr>
              <a:t>Kriteria Pengakuan Unsur Akuntansi</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522226" y="1950718"/>
            <a:ext cx="3736162" cy="3215301"/>
          </a:xfrm>
          <a:prstGeom prst="rect">
            <a:avLst/>
          </a:prstGeom>
          <a:ln/>
        </p:spPr>
        <p:txBody>
          <a:bodyPr vert="horz" wrap="square" lIns="123825" tIns="123825" rIns="57150" bIns="123825" rtlCol="0" anchor="ctr" anchorCtr="0">
            <a:noAutofit/>
          </a:bodyPr>
          <a:lstStyle/>
          <a:p>
            <a:pPr>
              <a:lnSpc>
                <a:spcPct val="140000"/>
              </a:lnSpc>
            </a:pPr>
            <a:r>
              <a:rPr lang="en-US" sz="3000" b="1">
                <a:solidFill>
                  <a:schemeClr val="accent1">
                    <a:alpha val="100000"/>
                  </a:schemeClr>
                </a:solidFill>
                <a:latin typeface="Noto Sans SC"/>
                <a:ea typeface="Noto Sans SC"/>
                <a:cs typeface="Noto Sans SC"/>
              </a:rPr>
              <a:t>Kriteria Pengakuan Unsur Akuntansi</a:t>
            </a:r>
          </a:p>
        </p:txBody>
      </p:sp>
      <p:sp>
        <p:nvSpPr>
          <p:cNvPr id="3" name="TextBox 3"/>
          <p:cNvSpPr txBox="1"/>
          <p:nvPr/>
        </p:nvSpPr>
        <p:spPr>
          <a:xfrm>
            <a:off x="10803939" y="0"/>
            <a:ext cx="982980" cy="2615565"/>
          </a:xfrm>
          <a:prstGeom prst="rect">
            <a:avLst/>
          </a:prstGeom>
          <a:ln/>
        </p:spPr>
        <p:txBody>
          <a:bodyPr vert="horz" wrap="square" lIns="91440" tIns="45720" rIns="91440" bIns="45720" rtlCol="0" anchor="t" anchorCtr="0">
            <a:spAutoFit/>
          </a:bodyPr>
          <a:lstStyle/>
          <a:p>
            <a:pPr>
              <a:lnSpc>
                <a:spcPct val="100000"/>
              </a:lnSpc>
              <a:spcBef>
                <a:spcPts val="375"/>
              </a:spcBef>
            </a:pPr>
            <a:r>
              <a:rPr lang="en-US" sz="15000">
                <a:solidFill>
                  <a:schemeClr val="dk1">
                    <a:alpha val="13000"/>
                  </a:schemeClr>
                </a:solidFill>
                <a:latin typeface="Helvetica"/>
                <a:ea typeface="Helvetica"/>
                <a:cs typeface="Helvetica"/>
              </a:rPr>
              <a:t>”</a:t>
            </a:r>
          </a:p>
        </p:txBody>
      </p:sp>
      <p:sp>
        <p:nvSpPr>
          <p:cNvPr id="4" name="TextBox 4"/>
          <p:cNvSpPr txBox="1"/>
          <p:nvPr/>
        </p:nvSpPr>
        <p:spPr>
          <a:xfrm>
            <a:off x="4854674" y="1222166"/>
            <a:ext cx="6839839" cy="4672403"/>
          </a:xfrm>
          <a:prstGeom prst="rect">
            <a:avLst/>
          </a:prstGeom>
          <a:ln/>
        </p:spPr>
        <p:txBody>
          <a:bodyPr vert="horz" wrap="square" lIns="123825" tIns="123825" rIns="57150" bIns="123825" rtlCol="0" anchor="t" anchorCtr="0">
            <a:normAutofit/>
          </a:bodyPr>
          <a:lstStyle/>
          <a:p>
            <a:pPr>
              <a:lnSpc>
                <a:spcPct val="140000"/>
              </a:lnSpc>
            </a:pPr>
            <a:r>
              <a:rPr lang="en-US" sz="1500" b="1">
                <a:solidFill>
                  <a:schemeClr val="accent1">
                    <a:alpha val="100000"/>
                  </a:schemeClr>
                </a:solidFill>
                <a:latin typeface="Noto Sans SC"/>
                <a:ea typeface="Noto Sans SC"/>
                <a:cs typeface="Noto Sans SC"/>
              </a:rPr>
              <a:t>Pengakuan aktiva dan kewajiban berdasarkan kepastian manfaat</a:t>
            </a:r>
          </a:p>
          <a:p>
            <a:pPr>
              <a:lnSpc>
                <a:spcPct val="140000"/>
              </a:lnSpc>
            </a:pPr>
            <a:r>
              <a:rPr lang="en-US" sz="1500">
                <a:solidFill>
                  <a:schemeClr val="dk1">
                    <a:alpha val="100000"/>
                  </a:schemeClr>
                </a:solidFill>
                <a:latin typeface="Noto Sans SC"/>
                <a:ea typeface="Noto Sans SC"/>
                <a:cs typeface="Noto Sans SC"/>
              </a:rPr>
              <a:t>Aktiva diakui jika manfaat ekonominya besar kemungkinan diperoleh dan nilainya terukur andal, sementara kewajiban diakui jika penyelesaiannya mengakibatkan pengeluaran sumber daya yang mengandung manfaat ekonomi dan jumlahnya dapat ditentukan secara pasti.</a:t>
            </a:r>
          </a:p>
          <a:p>
            <a:pPr>
              <a:lnSpc>
                <a:spcPct val="140000"/>
              </a:lnSpc>
            </a:pPr>
            <a:r>
              <a:rPr lang="en-US" sz="1500" b="1">
                <a:solidFill>
                  <a:schemeClr val="accent1">
                    <a:alpha val="100000"/>
                  </a:schemeClr>
                </a:solidFill>
                <a:latin typeface="Noto Sans SC"/>
                <a:ea typeface="Noto Sans SC"/>
                <a:cs typeface="Noto Sans SC"/>
              </a:rPr>
              <a:t>Kriteria pengakuan pendapatan dan biaya pada laporan kinerja</a:t>
            </a:r>
          </a:p>
          <a:p>
            <a:pPr>
              <a:lnSpc>
                <a:spcPct val="140000"/>
              </a:lnSpc>
            </a:pPr>
            <a:r>
              <a:rPr lang="en-US" sz="1500">
                <a:solidFill>
                  <a:schemeClr val="dk1">
                    <a:alpha val="100000"/>
                  </a:schemeClr>
                </a:solidFill>
                <a:latin typeface="Noto Sans SC"/>
                <a:ea typeface="Noto Sans SC"/>
                <a:cs typeface="Noto Sans SC"/>
              </a:rPr>
              <a:t>Pendapatan diakui saat terjadi kenaikan manfaat ekonomi yang berkaitan dengan kenaikan aktiva atau penurunan kewajiban, sedangkan biaya diakui ketika terjadi penurunan manfaat ekonomi yang berkaitan dengan penurunan aktiva atau peningkatan kewajiban.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2638037" y="2950989"/>
            <a:ext cx="6915926" cy="2858088"/>
          </a:xfrm>
          <a:prstGeom prst="rect">
            <a:avLst/>
          </a:prstGeom>
          <a:ln/>
        </p:spPr>
        <p:txBody>
          <a:bodyPr vert="horz" wrap="square" lIns="91440" tIns="45720" rIns="91440" bIns="45720" rtlCol="0" anchor="t" anchorCtr="0">
            <a:noAutofit/>
          </a:bodyPr>
          <a:lstStyle/>
          <a:p>
            <a:pPr algn="ctr">
              <a:lnSpc>
                <a:spcPct val="100000"/>
              </a:lnSpc>
              <a:spcBef>
                <a:spcPts val="375"/>
              </a:spcBef>
            </a:pPr>
            <a:r>
              <a:rPr lang="en-US" sz="8000">
                <a:solidFill>
                  <a:srgbClr val="000000">
                    <a:alpha val="100000"/>
                  </a:srgbClr>
                </a:solidFill>
                <a:latin typeface="Comic Sans MS"/>
                <a:ea typeface="Comic Sans MS"/>
                <a:cs typeface="Comic Sans MS"/>
              </a:rPr>
              <a:t>THANKS</a:t>
            </a:r>
          </a:p>
        </p:txBody>
      </p:sp>
    </p:spTree>
  </p:cSld>
  <p:clrMapOvr>
    <a:masterClrMapping/>
  </p:clrMapOvr>
</p:sld>
</file>

<file path=ppt/theme/theme1.xml><?xml version="1.0" encoding="utf-8"?>
<a:theme xmlns:a="http://schemas.openxmlformats.org/drawingml/2006/main" name="Office Theme">
  <a:themeElements>
    <a:clrScheme name="Office">
      <a:dk1>
        <a:srgbClr val="0C0C0C"/>
      </a:dk1>
      <a:lt1>
        <a:srgbClr val="F9EDDE"/>
      </a:lt1>
      <a:dk2>
        <a:srgbClr val="445F6F"/>
      </a:dk2>
      <a:lt2>
        <a:srgbClr val="FFF9F1"/>
      </a:lt2>
      <a:accent1>
        <a:srgbClr val="4FC8EE"/>
      </a:accent1>
      <a:accent2>
        <a:srgbClr val="4FC8EE"/>
      </a:accent2>
      <a:accent3>
        <a:srgbClr val="61B2CB"/>
      </a:accent3>
      <a:accent4>
        <a:srgbClr val="579CC7"/>
      </a:accent4>
      <a:accent5>
        <a:srgbClr val="54A8BD"/>
      </a:accent5>
      <a:accent6>
        <a:srgbClr val="528CE8"/>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1654</Words>
  <Application>Microsoft Office PowerPoint</Application>
  <PresentationFormat>Widescreen</PresentationFormat>
  <Paragraphs>129</Paragraphs>
  <Slides>26</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26</vt:i4>
      </vt:variant>
    </vt:vector>
  </HeadingPairs>
  <TitlesOfParts>
    <vt:vector size="32" baseType="lpstr">
      <vt:lpstr>Arial</vt:lpstr>
      <vt:lpstr>Comic Sans MS</vt:lpstr>
      <vt:lpstr>Noto Sans SC</vt:lpstr>
      <vt:lpstr>Calibri</vt:lpstr>
      <vt:lpstr>Helvetica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Adi Supriadi</cp:lastModifiedBy>
  <cp:revision>2</cp:revision>
  <dcterms:created xsi:type="dcterms:W3CDTF">2006-08-16T00:00:00Z</dcterms:created>
  <dcterms:modified xsi:type="dcterms:W3CDTF">2026-05-26T10:03:26Z</dcterms:modified>
</cp:coreProperties>
</file>