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embeddedFontLst>
    <p:embeddedFont>
      <p:font typeface="Noto Sans SC" panose="020B0604020202020204" charset="-128"/>
      <p:regular r:id="rId31"/>
    </p:embeddedFont>
    <p:embeddedFont>
      <p:font typeface="Helvetica" panose="020B060402020202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9" d="100"/>
          <a:sy n="59" d="100"/>
        </p:scale>
        <p:origin x="86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158860" y="1609290"/>
            <a:ext cx="6593789" cy="3156539"/>
          </a:xfrm>
          <a:prstGeom prst="rect">
            <a:avLst/>
          </a:prstGeom>
          <a:ln/>
        </p:spPr>
        <p:txBody>
          <a:bodyPr vert="horz" wrap="square" lIns="0" tIns="0" rIns="0" bIns="0" rtlCol="0" anchor="ctr" anchorCtr="0">
            <a:noAutofit/>
          </a:bodyPr>
          <a:lstStyle/>
          <a:p>
            <a:pPr algn="l">
              <a:lnSpc>
                <a:spcPct val="90000"/>
              </a:lnSpc>
              <a:spcBef>
                <a:spcPct val="0"/>
              </a:spcBef>
            </a:pPr>
            <a:r>
              <a:rPr lang="en-US" sz="5400" b="1">
                <a:solidFill>
                  <a:srgbClr val="0040E1">
                    <a:alpha val="100000"/>
                  </a:srgbClr>
                </a:solidFill>
                <a:latin typeface="Arial"/>
                <a:ea typeface="Arial"/>
                <a:cs typeface="Arial"/>
              </a:rPr>
              <a:t>Konsep Pelaporan Keuangan Sektor Publik</a:t>
            </a:r>
          </a:p>
        </p:txBody>
      </p:sp>
      <p:sp>
        <p:nvSpPr>
          <p:cNvPr id="3" name="TextBox 3"/>
          <p:cNvSpPr txBox="1"/>
          <p:nvPr/>
        </p:nvSpPr>
        <p:spPr>
          <a:xfrm>
            <a:off x="5158860" y="5097845"/>
            <a:ext cx="5766575" cy="516864"/>
          </a:xfrm>
          <a:prstGeom prst="rect">
            <a:avLst/>
          </a:prstGeom>
          <a:ln/>
        </p:spPr>
        <p:txBody>
          <a:bodyPr vert="horz" wrap="square" lIns="91440" tIns="45720" rIns="91440" bIns="45720" rtlCol="0" anchor="ctr" anchorCtr="0">
            <a:normAutofit/>
          </a:bodyPr>
          <a:lstStyle/>
          <a:p>
            <a:pPr algn="l">
              <a:lnSpc>
                <a:spcPct val="100000"/>
              </a:lnSpc>
              <a:spcBef>
                <a:spcPts val="375"/>
              </a:spcBef>
            </a:pPr>
            <a:r>
              <a:rPr lang="en-US" sz="2475" b="1" dirty="0">
                <a:solidFill>
                  <a:srgbClr val="0040E1">
                    <a:alpha val="100000"/>
                  </a:srgbClr>
                </a:solidFill>
                <a:latin typeface="Noto Sans SC"/>
                <a:ea typeface="Noto Sans SC"/>
                <a:cs typeface="Noto Sans SC"/>
              </a:rPr>
              <a:t>Adi Supriadi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p:spPr>
      </p:pic>
      <p:sp>
        <p:nvSpPr>
          <p:cNvPr id="3" name="TextBox 3"/>
          <p:cNvSpPr txBox="1"/>
          <p:nvPr/>
        </p:nvSpPr>
        <p:spPr>
          <a:xfrm>
            <a:off x="1050203" y="136148"/>
            <a:ext cx="4192834" cy="1234440"/>
          </a:xfrm>
          <a:prstGeom prst="rect">
            <a:avLst/>
          </a:prstGeom>
          <a:ln/>
        </p:spPr>
        <p:txBody>
          <a:bodyPr vert="horz" wrap="square" lIns="91440" tIns="45720" rIns="91440" bIns="45720" rtlCol="0" anchor="ctr" anchorCtr="0">
            <a:noAutofit/>
          </a:bodyPr>
          <a:lstStyle/>
          <a:p>
            <a:pPr algn="dist">
              <a:lnSpc>
                <a:spcPct val="120000"/>
              </a:lnSpc>
              <a:spcBef>
                <a:spcPts val="375"/>
              </a:spcBef>
            </a:pPr>
            <a:r>
              <a:rPr lang="en-US" sz="4050" b="1">
                <a:solidFill>
                  <a:srgbClr val="FFFFFF">
                    <a:alpha val="100000"/>
                  </a:srgbClr>
                </a:solidFill>
                <a:latin typeface="Noto Sans SC"/>
                <a:ea typeface="Noto Sans SC"/>
                <a:cs typeface="Noto Sans SC"/>
              </a:rPr>
              <a:t>Contens</a:t>
            </a:r>
          </a:p>
        </p:txBody>
      </p:sp>
      <p:sp>
        <p:nvSpPr>
          <p:cNvPr id="4" name="TextBox 4"/>
          <p:cNvSpPr txBox="1"/>
          <p:nvPr/>
        </p:nvSpPr>
        <p:spPr>
          <a:xfrm>
            <a:off x="883275" y="1737623"/>
            <a:ext cx="5722100" cy="4692015"/>
          </a:xfrm>
          <a:prstGeom prst="rect">
            <a:avLst/>
          </a:prstGeom>
          <a:ln/>
        </p:spPr>
        <p:txBody>
          <a:bodyPr vert="horz" wrap="square" lIns="91440" tIns="45720" rIns="91440" bIns="45720" rtlCol="0" anchor="ctr" anchorCtr="0">
            <a:noAutofit/>
          </a:bodyPr>
          <a:lstStyle/>
          <a:p>
            <a:pPr marL="228600" lvl="1" indent="-228600">
              <a:lnSpc>
                <a:spcPct val="140000"/>
              </a:lnSpc>
              <a:buFont typeface="Arial"/>
              <a:buChar char="•"/>
            </a:pPr>
            <a:r>
              <a:rPr lang="en-US" sz="2000">
                <a:solidFill>
                  <a:srgbClr val="000000">
                    <a:alpha val="100000"/>
                  </a:srgbClr>
                </a:solidFill>
                <a:latin typeface="Noto Sans SC"/>
                <a:ea typeface="Noto Sans SC"/>
                <a:cs typeface="Noto Sans SC"/>
              </a:rPr>
              <a:t>Pengantar Pelaporan Sektor Publik</a:t>
            </a:r>
          </a:p>
          <a:p>
            <a:pPr marL="228600" lvl="1" indent="-228600">
              <a:lnSpc>
                <a:spcPct val="140000"/>
              </a:lnSpc>
              <a:buFont typeface="Arial"/>
              <a:buChar char="•"/>
            </a:pPr>
            <a:r>
              <a:rPr lang="en-US" sz="2000">
                <a:solidFill>
                  <a:srgbClr val="000000">
                    <a:alpha val="100000"/>
                  </a:srgbClr>
                </a:solidFill>
                <a:latin typeface="Noto Sans SC"/>
                <a:ea typeface="Noto Sans SC"/>
                <a:cs typeface="Noto Sans SC"/>
              </a:rPr>
              <a:t>Fungsi Laporan Keuangan Sektor Publik</a:t>
            </a:r>
          </a:p>
          <a:p>
            <a:pPr marL="228600" lvl="1" indent="-228600">
              <a:lnSpc>
                <a:spcPct val="140000"/>
              </a:lnSpc>
              <a:buFont typeface="Arial"/>
              <a:buChar char="•"/>
            </a:pPr>
            <a:r>
              <a:rPr lang="en-US" sz="2000">
                <a:solidFill>
                  <a:srgbClr val="000000">
                    <a:alpha val="100000"/>
                  </a:srgbClr>
                </a:solidFill>
                <a:latin typeface="Noto Sans SC"/>
                <a:ea typeface="Noto Sans SC"/>
                <a:cs typeface="Noto Sans SC"/>
              </a:rPr>
              <a:t>Unsur-unsur Laporan Keuangan Sektor Publik</a:t>
            </a:r>
          </a:p>
          <a:p>
            <a:pPr marL="228600" lvl="1" indent="-228600">
              <a:lnSpc>
                <a:spcPct val="140000"/>
              </a:lnSpc>
              <a:buFont typeface="Arial"/>
              <a:buChar char="•"/>
            </a:pPr>
            <a:r>
              <a:rPr lang="en-US" sz="2000">
                <a:solidFill>
                  <a:srgbClr val="000000">
                    <a:alpha val="100000"/>
                  </a:srgbClr>
                </a:solidFill>
                <a:latin typeface="Noto Sans SC"/>
                <a:ea typeface="Noto Sans SC"/>
                <a:cs typeface="Noto Sans SC"/>
              </a:rPr>
              <a:t>Perbandingan Antara Sektor Publik dan Swasta</a:t>
            </a:r>
          </a:p>
          <a:p>
            <a:pPr marL="228600" lvl="1" indent="-228600">
              <a:lnSpc>
                <a:spcPct val="140000"/>
              </a:lnSpc>
              <a:buFont typeface="Arial"/>
              <a:buChar char="•"/>
            </a:pPr>
            <a:r>
              <a:rPr lang="en-US" sz="2000">
                <a:solidFill>
                  <a:srgbClr val="000000">
                    <a:alpha val="100000"/>
                  </a:srgbClr>
                </a:solidFill>
                <a:latin typeface="Noto Sans SC"/>
                <a:ea typeface="Noto Sans SC"/>
                <a:cs typeface="Noto Sans SC"/>
              </a:rPr>
              <a:t>Siklus dan Teknik Akuntansi Keuangan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528095" y="1351301"/>
            <a:ext cx="1453962" cy="962787"/>
          </a:xfrm>
          <a:prstGeom prst="rect">
            <a:avLst/>
          </a:prstGeom>
          <a:ln/>
        </p:spPr>
        <p:txBody>
          <a:bodyPr vert="horz" wrap="square" lIns="91440" tIns="45720" rIns="91440" bIns="45720" rtlCol="0" anchor="ctr" anchorCtr="0">
            <a:noAutofit/>
          </a:bodyPr>
          <a:lstStyle/>
          <a:p>
            <a:pPr algn="l">
              <a:lnSpc>
                <a:spcPct val="120000"/>
              </a:lnSpc>
              <a:spcBef>
                <a:spcPts val="375"/>
              </a:spcBef>
            </a:pPr>
            <a:r>
              <a:rPr lang="en-US" sz="8000" b="1">
                <a:solidFill>
                  <a:srgbClr val="0040E1">
                    <a:alpha val="100000"/>
                  </a:srgbClr>
                </a:solidFill>
                <a:latin typeface="Arial"/>
                <a:ea typeface="Arial"/>
                <a:cs typeface="Arial"/>
              </a:rPr>
              <a:t>01</a:t>
            </a:r>
          </a:p>
        </p:txBody>
      </p:sp>
      <p:sp>
        <p:nvSpPr>
          <p:cNvPr id="3" name="TextBox 3"/>
          <p:cNvSpPr txBox="1"/>
          <p:nvPr/>
        </p:nvSpPr>
        <p:spPr>
          <a:xfrm>
            <a:off x="3604251" y="1055762"/>
            <a:ext cx="7223396" cy="1553865"/>
          </a:xfrm>
          <a:prstGeom prst="rect">
            <a:avLst/>
          </a:prstGeom>
          <a:ln/>
        </p:spPr>
        <p:txBody>
          <a:bodyPr vert="horz" wrap="square" lIns="91440" tIns="45720" rIns="91440" bIns="45720" rtlCol="0" anchor="ctr" anchorCtr="0">
            <a:noAutofit/>
          </a:bodyPr>
          <a:lstStyle/>
          <a:p>
            <a:pPr algn="l">
              <a:lnSpc>
                <a:spcPct val="120000"/>
              </a:lnSpc>
              <a:spcBef>
                <a:spcPts val="375"/>
              </a:spcBef>
            </a:pPr>
            <a:r>
              <a:rPr lang="en-US" sz="3999" b="1">
                <a:solidFill>
                  <a:srgbClr val="000000">
                    <a:alpha val="100000"/>
                  </a:srgbClr>
                </a:solidFill>
                <a:latin typeface="Arial"/>
                <a:ea typeface="Arial"/>
                <a:cs typeface="Arial"/>
              </a:rPr>
              <a:t>Pengantar Pelaporan Sektor Publik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81107" y="1340073"/>
            <a:ext cx="6782526" cy="5148304"/>
          </a:xfrm>
          <a:prstGeom prst="rect">
            <a:avLst/>
          </a:prstGeom>
          <a:solidFill>
            <a:schemeClr val="accent1">
              <a:alpha val="100000"/>
            </a:schemeClr>
          </a:solidFill>
          <a:ln/>
        </p:spPr>
      </p:sp>
      <p:sp>
        <p:nvSpPr>
          <p:cNvPr id="3" name="TextBox 3"/>
          <p:cNvSpPr txBox="1"/>
          <p:nvPr/>
        </p:nvSpPr>
        <p:spPr>
          <a:xfrm>
            <a:off x="1001112" y="1678786"/>
            <a:ext cx="5942515" cy="4424675"/>
          </a:xfrm>
          <a:prstGeom prst="rect">
            <a:avLst/>
          </a:prstGeom>
          <a:ln/>
        </p:spPr>
        <p:txBody>
          <a:bodyPr vert="horz" wrap="square" lIns="123825" tIns="123825" rIns="57150" bIns="123825" rtlCol="0" anchor="t" anchorCtr="0">
            <a:normAutofit/>
          </a:bodyPr>
          <a:lstStyle/>
          <a:p>
            <a:pPr>
              <a:lnSpc>
                <a:spcPct val="140000"/>
              </a:lnSpc>
            </a:pPr>
            <a:r>
              <a:rPr lang="en-US" sz="1400" b="1">
                <a:solidFill>
                  <a:srgbClr val="FFFFFF">
                    <a:alpha val="100000"/>
                  </a:srgbClr>
                </a:solidFill>
                <a:latin typeface="Noto Sans SC"/>
                <a:ea typeface="Noto Sans SC"/>
                <a:cs typeface="Noto Sans SC"/>
              </a:rPr>
              <a:t>Definisi dan Fungsi Utama Laporan Keuangan</a:t>
            </a:r>
          </a:p>
          <a:p>
            <a:pPr>
              <a:lnSpc>
                <a:spcPct val="140000"/>
              </a:lnSpc>
            </a:pPr>
            <a:r>
              <a:rPr lang="en-US" sz="1400">
                <a:solidFill>
                  <a:srgbClr val="FFFFFF">
                    <a:alpha val="100000"/>
                  </a:srgbClr>
                </a:solidFill>
                <a:latin typeface="Noto Sans SC"/>
                <a:ea typeface="Noto Sans SC"/>
                <a:cs typeface="Noto Sans SC"/>
              </a:rPr>
              <a:t>Laporan keuangan sektor publik adalah representasi transaksi keuangan yang berfungsi sebagai alat evaluasi manajemen serta instrumen pertanggungjawaban bagi pihak eksternal untuk menilai efisiensi dan efektivitas penggunaan sumber daya organisasi secara transparan.</a:t>
            </a:r>
          </a:p>
          <a:p>
            <a:pPr>
              <a:lnSpc>
                <a:spcPct val="140000"/>
              </a:lnSpc>
            </a:pPr>
            <a:r>
              <a:rPr lang="en-US" sz="1400" b="1">
                <a:solidFill>
                  <a:srgbClr val="FFFFFF">
                    <a:alpha val="100000"/>
                  </a:srgbClr>
                </a:solidFill>
                <a:latin typeface="Noto Sans SC"/>
                <a:ea typeface="Noto Sans SC"/>
                <a:cs typeface="Noto Sans SC"/>
              </a:rPr>
              <a:t>Peran Akuntabilitas dalam Manajemen Internal</a:t>
            </a:r>
          </a:p>
          <a:p>
            <a:pPr>
              <a:lnSpc>
                <a:spcPct val="140000"/>
              </a:lnSpc>
            </a:pPr>
            <a:r>
              <a:rPr lang="en-US" sz="1400">
                <a:solidFill>
                  <a:srgbClr val="FFFFFF">
                    <a:alpha val="100000"/>
                  </a:srgbClr>
                </a:solidFill>
                <a:latin typeface="Noto Sans SC"/>
                <a:ea typeface="Noto Sans SC"/>
                <a:cs typeface="Noto Sans SC"/>
              </a:rPr>
              <a:t>Bagi manajemen internal, laporan keuangan bertindak sebagai alat pengendalian organisasi yang memungkinkan pemantauan kinerja manajerial dan pencapaian tujuan yang disepakati, sekaligus memberikan dasar kuat untuk melakukan perencanaan kebijakan serta aktivitas masa depan.</a:t>
            </a:r>
          </a:p>
        </p:txBody>
      </p:sp>
      <p:pic>
        <p:nvPicPr>
          <p:cNvPr id="4" name="Picture 4"/>
          <p:cNvPicPr>
            <a:picLocks noChangeAspect="1"/>
          </p:cNvPicPr>
          <p:nvPr/>
        </p:nvPicPr>
        <p:blipFill>
          <a:blip r:embed="rId3"/>
          <a:srcRect l="25651" r="25651"/>
          <a:stretch>
            <a:fillRect/>
          </a:stretch>
        </p:blipFill>
        <p:spPr>
          <a:xfrm>
            <a:off x="7363633" y="1205163"/>
            <a:ext cx="4828367" cy="5407040"/>
          </a:xfrm>
          <a:prstGeom prst="rect">
            <a:avLst/>
          </a:prstGeom>
        </p:spPr>
      </p:pic>
      <p:sp>
        <p:nvSpPr>
          <p:cNvPr id="5" name="TextBox 5"/>
          <p:cNvSpPr txBox="1"/>
          <p:nvPr/>
        </p:nvSpPr>
        <p:spPr>
          <a:xfrm>
            <a:off x="476023" y="265328"/>
            <a:ext cx="1124874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Pengantar Pelaporan Sektor Publik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1478280"/>
            <a:ext cx="5444646" cy="4584334"/>
          </a:xfrm>
          <a:prstGeom prst="rect">
            <a:avLst/>
          </a:prstGeom>
          <a:ln/>
        </p:spPr>
        <p:txBody>
          <a:bodyPr vert="horz" wrap="square" lIns="123825" tIns="123825" rIns="57150" bIns="123825"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Kepentingan Pemangku Kepentingan Eksternal</a:t>
            </a:r>
          </a:p>
          <a:p>
            <a:pPr algn="l">
              <a:lnSpc>
                <a:spcPct val="140000"/>
              </a:lnSpc>
            </a:pPr>
            <a:r>
              <a:rPr lang="en-US" sz="1500">
                <a:solidFill>
                  <a:schemeClr val="dk1">
                    <a:alpha val="100000"/>
                  </a:schemeClr>
                </a:solidFill>
                <a:latin typeface="Noto Sans SC"/>
                <a:ea typeface="Noto Sans SC"/>
                <a:cs typeface="Noto Sans SC"/>
              </a:rPr>
              <a:t>Pemangku kepentingan eksternal, seperti donatur dan masyarakat, menggunakan laporan keuangan untuk memantau kepatuhan hukum, mengevaluasi kelangsungan penyediaan layanan publik, serta sebagai dasar pengambilan keputusan ekonomi, sosial, dan politik yang krusial.</a:t>
            </a:r>
          </a:p>
          <a:p>
            <a:pPr algn="l">
              <a:lnSpc>
                <a:spcPct val="140000"/>
              </a:lnSpc>
            </a:pPr>
            <a:r>
              <a:rPr lang="en-US" sz="1500" b="1">
                <a:solidFill>
                  <a:schemeClr val="accent1">
                    <a:alpha val="100000"/>
                  </a:schemeClr>
                </a:solidFill>
                <a:latin typeface="Noto Sans SC"/>
                <a:ea typeface="Noto Sans SC"/>
                <a:cs typeface="Noto Sans SC"/>
              </a:rPr>
              <a:t>Komponen dan Standar Pelaporan Keuangan</a:t>
            </a:r>
          </a:p>
          <a:p>
            <a:pPr algn="l">
              <a:lnSpc>
                <a:spcPct val="140000"/>
              </a:lnSpc>
            </a:pPr>
            <a:r>
              <a:rPr lang="en-US" sz="1500">
                <a:solidFill>
                  <a:schemeClr val="dk1">
                    <a:alpha val="100000"/>
                  </a:schemeClr>
                </a:solidFill>
                <a:latin typeface="Noto Sans SC"/>
                <a:ea typeface="Noto Sans SC"/>
                <a:cs typeface="Noto Sans SC"/>
              </a:rPr>
              <a:t>Laporan keuangan sektor publik, khususnya organisasi nirlaba, harus mencakup laporan posisi keuangan, laporan kinerja, arus kas, hingga catatan atas laporan keuangan guna menyajikan informasi likuiditas serta fleksibilitas keuangan yang kredibel.</a:t>
            </a:r>
          </a:p>
        </p:txBody>
      </p:sp>
      <p:sp>
        <p:nvSpPr>
          <p:cNvPr id="3" name="AutoShape 3"/>
          <p:cNvSpPr/>
          <p:nvPr/>
        </p:nvSpPr>
        <p:spPr>
          <a:xfrm>
            <a:off x="6844677" y="1300676"/>
            <a:ext cx="4943702" cy="4915980"/>
          </a:xfrm>
          <a:prstGeom prst="rect">
            <a:avLst/>
          </a:prstGeom>
          <a:solidFill>
            <a:srgbClr val="FFFFFF">
              <a:alpha val="100000"/>
            </a:srgbClr>
          </a:solidFill>
          <a:ln/>
          <a:effectLst>
            <a:outerShdw blurRad="257175" dist="95250" dir="5160000">
              <a:schemeClr val="lt1">
                <a:lumMod val="50000"/>
                <a:alpha val="13000"/>
              </a:schemeClr>
            </a:outerShdw>
          </a:effectLst>
        </p:spPr>
      </p:sp>
      <p:pic>
        <p:nvPicPr>
          <p:cNvPr id="4" name="Picture 4"/>
          <p:cNvPicPr>
            <a:picLocks noChangeAspect="1"/>
          </p:cNvPicPr>
          <p:nvPr/>
        </p:nvPicPr>
        <p:blipFill>
          <a:blip r:embed="rId3">
            <a:alphaModFix amt="98000"/>
          </a:blip>
          <a:srcRect l="21875" r="21875"/>
          <a:stretch>
            <a:fillRect/>
          </a:stretch>
        </p:blipFill>
        <p:spPr>
          <a:xfrm>
            <a:off x="7024361" y="1466499"/>
            <a:ext cx="4584335" cy="4584334"/>
          </a:xfrm>
          <a:prstGeom prst="rect">
            <a:avLst/>
          </a:prstGeom>
        </p:spPr>
      </p:pic>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Pengantar Pelaporan Sektor Publik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528095" y="1351301"/>
            <a:ext cx="1453962" cy="962787"/>
          </a:xfrm>
          <a:prstGeom prst="rect">
            <a:avLst/>
          </a:prstGeom>
          <a:ln/>
        </p:spPr>
        <p:txBody>
          <a:bodyPr vert="horz" wrap="square" lIns="91440" tIns="45720" rIns="91440" bIns="45720" rtlCol="0" anchor="ctr" anchorCtr="0">
            <a:noAutofit/>
          </a:bodyPr>
          <a:lstStyle/>
          <a:p>
            <a:pPr algn="l">
              <a:lnSpc>
                <a:spcPct val="120000"/>
              </a:lnSpc>
              <a:spcBef>
                <a:spcPts val="375"/>
              </a:spcBef>
            </a:pPr>
            <a:r>
              <a:rPr lang="en-US" sz="8000" b="1">
                <a:solidFill>
                  <a:srgbClr val="0040E1">
                    <a:alpha val="100000"/>
                  </a:srgbClr>
                </a:solidFill>
                <a:latin typeface="Arial"/>
                <a:ea typeface="Arial"/>
                <a:cs typeface="Arial"/>
              </a:rPr>
              <a:t>02</a:t>
            </a:r>
          </a:p>
        </p:txBody>
      </p:sp>
      <p:sp>
        <p:nvSpPr>
          <p:cNvPr id="3" name="TextBox 3"/>
          <p:cNvSpPr txBox="1"/>
          <p:nvPr/>
        </p:nvSpPr>
        <p:spPr>
          <a:xfrm>
            <a:off x="3604251" y="1055762"/>
            <a:ext cx="7223396" cy="1553865"/>
          </a:xfrm>
          <a:prstGeom prst="rect">
            <a:avLst/>
          </a:prstGeom>
          <a:ln/>
        </p:spPr>
        <p:txBody>
          <a:bodyPr vert="horz" wrap="square" lIns="91440" tIns="45720" rIns="91440" bIns="45720" rtlCol="0" anchor="ctr" anchorCtr="0">
            <a:noAutofit/>
          </a:bodyPr>
          <a:lstStyle/>
          <a:p>
            <a:pPr algn="l">
              <a:lnSpc>
                <a:spcPct val="120000"/>
              </a:lnSpc>
              <a:spcBef>
                <a:spcPts val="375"/>
              </a:spcBef>
            </a:pPr>
            <a:r>
              <a:rPr lang="en-US" sz="3999" b="1">
                <a:solidFill>
                  <a:srgbClr val="000000">
                    <a:alpha val="100000"/>
                  </a:srgbClr>
                </a:solidFill>
                <a:latin typeface="Arial"/>
                <a:ea typeface="Arial"/>
                <a:cs typeface="Arial"/>
              </a:rPr>
              <a:t>Fungsi Laporan Keuangan Sektor Publik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3731" y="1707455"/>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Laporan keuangan sektor publik disusun untuk memberikan jaminan kepada para pengguna dan otoritas bahwa pengelolaan sumber daya telah dilakukan sesuai dengan ketentuan perundang-undangan yang berlaku.</a:t>
            </a:r>
          </a:p>
        </p:txBody>
      </p:sp>
      <p:pic>
        <p:nvPicPr>
          <p:cNvPr id="3" name="Picture 3"/>
          <p:cNvPicPr>
            <a:picLocks noChangeAspect="1"/>
          </p:cNvPicPr>
          <p:nvPr/>
        </p:nvPicPr>
        <p:blipFill>
          <a:blip r:embed="rId3">
            <a:alphaModFix/>
          </a:blip>
          <a:srcRect l="36074" r="36074"/>
          <a:stretch>
            <a:fillRect/>
          </a:stretch>
        </p:blipFill>
        <p:spPr>
          <a:xfrm>
            <a:off x="8969010" y="1328023"/>
            <a:ext cx="2420771" cy="4888921"/>
          </a:xfrm>
          <a:prstGeom prst="rect">
            <a:avLst/>
          </a:prstGeom>
        </p:spPr>
      </p:pic>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Kepatuhan dan Tata Kelola</a:t>
            </a:r>
          </a:p>
        </p:txBody>
      </p:sp>
      <p:sp>
        <p:nvSpPr>
          <p:cNvPr id="5" name="TextBox 5"/>
          <p:cNvSpPr txBox="1"/>
          <p:nvPr/>
        </p:nvSpPr>
        <p:spPr>
          <a:xfrm>
            <a:off x="503731" y="1268717"/>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Menjamin kesesuaian dengan hukum</a:t>
            </a:r>
          </a:p>
        </p:txBody>
      </p:sp>
      <p:sp>
        <p:nvSpPr>
          <p:cNvPr id="6" name="TextBox 6"/>
          <p:cNvSpPr txBox="1"/>
          <p:nvPr/>
        </p:nvSpPr>
        <p:spPr>
          <a:xfrm>
            <a:off x="497335" y="3427906"/>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Laporan ini berfungsi sebagai instrumen pengawasan bagi otoritas untuk memverifikasi bahwa dana publik dikelola secara etis dan bertanggung jawab sesuai dengan mandat tata kelola yang ditetapkan.</a:t>
            </a:r>
          </a:p>
        </p:txBody>
      </p:sp>
      <p:sp>
        <p:nvSpPr>
          <p:cNvPr id="7" name="TextBox 7"/>
          <p:cNvSpPr txBox="1"/>
          <p:nvPr/>
        </p:nvSpPr>
        <p:spPr>
          <a:xfrm>
            <a:off x="497335" y="2989168"/>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Memastikan pengelolaan sumber daya yang tepat</a:t>
            </a:r>
          </a:p>
        </p:txBody>
      </p:sp>
      <p:sp>
        <p:nvSpPr>
          <p:cNvPr id="8" name="TextBox 8"/>
          <p:cNvSpPr txBox="1"/>
          <p:nvPr/>
        </p:nvSpPr>
        <p:spPr>
          <a:xfrm>
            <a:off x="490939" y="5118361"/>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Melalui pelaporan yang transparan, organisasi memberikan bukti konkret mengenai kepatuhan administratif dan finansial, sehingga membangun kepercayaan masyarakat dan pihak berwenang terhadap integritas lembaga sektor publik.</a:t>
            </a:r>
          </a:p>
        </p:txBody>
      </p:sp>
      <p:sp>
        <p:nvSpPr>
          <p:cNvPr id="9" name="TextBox 9"/>
          <p:cNvSpPr txBox="1"/>
          <p:nvPr/>
        </p:nvSpPr>
        <p:spPr>
          <a:xfrm>
            <a:off x="490939" y="4679623"/>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Memberikan kepastian bagi pemangku kepentingan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Akuntabilitas dan Pelaporan Retrospektif</a:t>
            </a:r>
          </a:p>
        </p:txBody>
      </p:sp>
      <p:sp>
        <p:nvSpPr>
          <p:cNvPr id="3" name="TextBox 3"/>
          <p:cNvSpPr txBox="1"/>
          <p:nvPr/>
        </p:nvSpPr>
        <p:spPr>
          <a:xfrm>
            <a:off x="5828906" y="1179728"/>
            <a:ext cx="5548808" cy="5208952"/>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Bentuk pertanggungjawaban publik</a:t>
            </a:r>
          </a:p>
          <a:p>
            <a:pPr>
              <a:lnSpc>
                <a:spcPct val="140000"/>
              </a:lnSpc>
            </a:pPr>
            <a:r>
              <a:rPr lang="en-US" sz="1500">
                <a:solidFill>
                  <a:schemeClr val="dk1">
                    <a:alpha val="100000"/>
                  </a:schemeClr>
                </a:solidFill>
                <a:latin typeface="Noto Sans SC"/>
                <a:ea typeface="Noto Sans SC"/>
                <a:cs typeface="Noto Sans SC"/>
              </a:rPr>
              <a:t>Laporan keuangan berfungsi sebagai instrumen utama bagi organisasi sektor publik untuk mempertanggungjawabkan kinerja manajerial kepada masyarakat luas. Hal ini mencakup pelaporan atas pencapaian berbagai tujuan yang telah disepakati sebelumnya secara transparan.</a:t>
            </a:r>
          </a:p>
          <a:p>
            <a:pPr>
              <a:lnSpc>
                <a:spcPct val="140000"/>
              </a:lnSpc>
            </a:pPr>
            <a:r>
              <a:rPr lang="en-US" sz="1500" b="1">
                <a:solidFill>
                  <a:schemeClr val="accent1">
                    <a:alpha val="100000"/>
                  </a:schemeClr>
                </a:solidFill>
                <a:latin typeface="Noto Sans SC"/>
                <a:ea typeface="Noto Sans SC"/>
                <a:cs typeface="Noto Sans SC"/>
              </a:rPr>
              <a:t>Alat pengawasan dan evaluasi kinerja</a:t>
            </a:r>
          </a:p>
          <a:p>
            <a:pPr>
              <a:lnSpc>
                <a:spcPct val="140000"/>
              </a:lnSpc>
            </a:pPr>
            <a:r>
              <a:rPr lang="en-US" sz="1500">
                <a:solidFill>
                  <a:schemeClr val="dk1">
                    <a:alpha val="100000"/>
                  </a:schemeClr>
                </a:solidFill>
                <a:latin typeface="Noto Sans SC"/>
                <a:ea typeface="Noto Sans SC"/>
                <a:cs typeface="Noto Sans SC"/>
              </a:rPr>
              <a:t>Melalui laporan ini, pihak eksternal dapat mengawasi efektivitas dan efisiensi manajemen dalam mengoptimalkan sumber daya organisasi. Laporan retrospektif memungkinkan analisis mendalam mengenai sejauh mana target-target organisasi telah berhasil direalisasikan.</a:t>
            </a:r>
          </a:p>
        </p:txBody>
      </p:sp>
      <p:pic>
        <p:nvPicPr>
          <p:cNvPr id="4" name="Picture 4"/>
          <p:cNvPicPr>
            <a:picLocks noChangeAspect="1"/>
          </p:cNvPicPr>
          <p:nvPr/>
        </p:nvPicPr>
        <p:blipFill>
          <a:blip r:embed="rId3">
            <a:alphaModFix/>
          </a:blip>
          <a:srcRect l="25168" r="25168"/>
          <a:stretch>
            <a:fillRect/>
          </a:stretch>
        </p:blipFill>
        <p:spPr>
          <a:xfrm>
            <a:off x="702758" y="1182984"/>
            <a:ext cx="4663894" cy="2507593"/>
          </a:xfrm>
          <a:prstGeom prst="rect">
            <a:avLst/>
          </a:prstGeom>
        </p:spPr>
      </p:pic>
      <p:pic>
        <p:nvPicPr>
          <p:cNvPr id="5" name="Picture 5"/>
          <p:cNvPicPr>
            <a:picLocks noChangeAspect="1"/>
          </p:cNvPicPr>
          <p:nvPr/>
        </p:nvPicPr>
        <p:blipFill>
          <a:blip r:embed="rId4">
            <a:alphaModFix/>
          </a:blip>
          <a:srcRect t="23117" b="23117"/>
          <a:stretch>
            <a:fillRect/>
          </a:stretch>
        </p:blipFill>
        <p:spPr>
          <a:xfrm>
            <a:off x="702758" y="3881087"/>
            <a:ext cx="4663894" cy="250759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96151" y="1749756"/>
            <a:ext cx="4029277" cy="4042289"/>
          </a:xfrm>
          <a:prstGeom prst="ellipse">
            <a:avLst/>
          </a:prstGeom>
          <a:solidFill>
            <a:schemeClr val="accent1">
              <a:alpha val="100000"/>
              <a:lumMod val="75000"/>
            </a:schemeClr>
          </a:solidFill>
          <a:ln/>
        </p:spPr>
      </p:sp>
      <p:sp>
        <p:nvSpPr>
          <p:cNvPr id="3" name="AutoShape 3"/>
          <p:cNvSpPr/>
          <p:nvPr/>
        </p:nvSpPr>
        <p:spPr>
          <a:xfrm>
            <a:off x="910330" y="1994631"/>
            <a:ext cx="3857563" cy="3552539"/>
          </a:xfrm>
          <a:prstGeom prst="ellipse">
            <a:avLst/>
          </a:prstGeom>
          <a:solidFill>
            <a:schemeClr val="accent1">
              <a:alpha val="100000"/>
            </a:schemeClr>
          </a:solidFill>
          <a:ln/>
        </p:spPr>
      </p:sp>
      <p:sp>
        <p:nvSpPr>
          <p:cNvPr id="4" name="AutoShape 4"/>
          <p:cNvSpPr/>
          <p:nvPr/>
        </p:nvSpPr>
        <p:spPr>
          <a:xfrm>
            <a:off x="2610789" y="1749756"/>
            <a:ext cx="8853228" cy="4042289"/>
          </a:xfrm>
          <a:prstGeom prst="rect">
            <a:avLst/>
          </a:prstGeom>
          <a:solidFill>
            <a:schemeClr val="lt2">
              <a:alpha val="100000"/>
            </a:schemeClr>
          </a:solidFill>
          <a:ln/>
        </p:spPr>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Akuntabilitas dan Pelaporan Retrospektif</a:t>
            </a:r>
          </a:p>
        </p:txBody>
      </p:sp>
      <p:sp>
        <p:nvSpPr>
          <p:cNvPr id="6" name="Freeform 6"/>
          <p:cNvSpPr/>
          <p:nvPr/>
        </p:nvSpPr>
        <p:spPr>
          <a:xfrm>
            <a:off x="1721046" y="3429000"/>
            <a:ext cx="406585" cy="406585"/>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FFFFF">
              <a:alpha val="100000"/>
            </a:srgbClr>
          </a:solidFill>
          <a:ln/>
        </p:spPr>
      </p:sp>
      <p:sp>
        <p:nvSpPr>
          <p:cNvPr id="7" name="TextBox 7"/>
          <p:cNvSpPr txBox="1"/>
          <p:nvPr/>
        </p:nvSpPr>
        <p:spPr>
          <a:xfrm>
            <a:off x="3017282" y="1986708"/>
            <a:ext cx="8121675" cy="3568385"/>
          </a:xfrm>
          <a:prstGeom prst="rect">
            <a:avLst/>
          </a:prstGeom>
          <a:ln/>
        </p:spPr>
        <p:txBody>
          <a:bodyPr vert="horz" wrap="square" lIns="66008" tIns="33052" rIns="66008" bIns="33052" rtlCol="0" anchor="ctr" anchorCtr="0">
            <a:normAutofit/>
          </a:bodyPr>
          <a:lstStyle/>
          <a:p>
            <a:pPr algn="l">
              <a:lnSpc>
                <a:spcPct val="180000"/>
              </a:lnSpc>
            </a:pPr>
            <a:r>
              <a:rPr lang="en-US" sz="1425" b="1">
                <a:solidFill>
                  <a:schemeClr val="accent1">
                    <a:alpha val="100000"/>
                  </a:schemeClr>
                </a:solidFill>
                <a:latin typeface="Noto Sans SC"/>
                <a:ea typeface="Noto Sans SC"/>
                <a:cs typeface="Noto Sans SC"/>
              </a:rPr>
              <a:t>Pembanding dan analisis tren waktu</a:t>
            </a:r>
          </a:p>
          <a:p>
            <a:pPr algn="l">
              <a:lnSpc>
                <a:spcPct val="180000"/>
              </a:lnSpc>
            </a:pPr>
            <a:r>
              <a:rPr lang="en-US" sz="1425">
                <a:solidFill>
                  <a:schemeClr val="dk1">
                    <a:alpha val="100000"/>
                  </a:schemeClr>
                </a:solidFill>
                <a:latin typeface="Noto Sans SC"/>
                <a:ea typeface="Noto Sans SC"/>
                <a:cs typeface="Noto Sans SC"/>
              </a:rPr>
              <a:t>Laporan keuangan menyediakan data historis yang menjadi dasar untuk mengamati tren kinerja dari satu kurun waktu ke kurun waktu lainnya. Informasi ini juga digunakan untuk membandingkan performa organisasi dengan entitas lain yang sejenis.</a:t>
            </a:r>
          </a:p>
          <a:p>
            <a:pPr algn="l">
              <a:lnSpc>
                <a:spcPct val="180000"/>
              </a:lnSpc>
            </a:pPr>
            <a:r>
              <a:rPr lang="en-US" sz="1425" b="1">
                <a:solidFill>
                  <a:schemeClr val="accent1">
                    <a:alpha val="100000"/>
                  </a:schemeClr>
                </a:solidFill>
                <a:latin typeface="Noto Sans SC"/>
                <a:ea typeface="Noto Sans SC"/>
                <a:cs typeface="Noto Sans SC"/>
              </a:rPr>
              <a:t>Transparansi biaya barang dan jasa</a:t>
            </a:r>
          </a:p>
          <a:p>
            <a:pPr algn="l">
              <a:lnSpc>
                <a:spcPct val="180000"/>
              </a:lnSpc>
            </a:pPr>
            <a:r>
              <a:rPr lang="en-US" sz="1425">
                <a:solidFill>
                  <a:schemeClr val="dk1">
                    <a:alpha val="100000"/>
                  </a:schemeClr>
                </a:solidFill>
                <a:latin typeface="Noto Sans SC"/>
                <a:ea typeface="Noto Sans SC"/>
                <a:cs typeface="Noto Sans SC"/>
              </a:rPr>
              <a:t>Pelaporan ini memberikan peluang bagi pihak eksternal untuk mendapatkan rincian informasi mengenai biaya barang dan jasa yang diperoleh. Keterbukaan informasi tersebut sangat penting untuk menjamin bahwa penggunaan anggaran dilakukan secara akuntabel.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22226" y="1950718"/>
            <a:ext cx="3736162" cy="3215301"/>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Perencanaan dan Otorisasi</a:t>
            </a:r>
          </a:p>
        </p:txBody>
      </p:sp>
      <p:sp>
        <p:nvSpPr>
          <p:cNvPr id="3" name="TextBox 3"/>
          <p:cNvSpPr txBox="1"/>
          <p:nvPr/>
        </p:nvSpPr>
        <p:spPr>
          <a:xfrm>
            <a:off x="10803939" y="0"/>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
        <p:nvSpPr>
          <p:cNvPr id="4" name="TextBox 4"/>
          <p:cNvSpPr txBox="1"/>
          <p:nvPr/>
        </p:nvSpPr>
        <p:spPr>
          <a:xfrm>
            <a:off x="4854674" y="1222166"/>
            <a:ext cx="6839839" cy="4672403"/>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Dasar perencanaan kebijakan masa depan</a:t>
            </a:r>
          </a:p>
          <a:p>
            <a:pPr>
              <a:lnSpc>
                <a:spcPct val="140000"/>
              </a:lnSpc>
            </a:pPr>
            <a:r>
              <a:rPr lang="en-US" sz="1500">
                <a:solidFill>
                  <a:schemeClr val="dk1">
                    <a:alpha val="100000"/>
                  </a:schemeClr>
                </a:solidFill>
                <a:latin typeface="Noto Sans SC"/>
                <a:ea typeface="Noto Sans SC"/>
                <a:cs typeface="Noto Sans SC"/>
              </a:rPr>
              <a:t>Laporan keuangan berfungsi sebagai acuan utama dalam merumuskan berbagai kebijakan dan rencana aktivitas organisasi di masa mendatang agar lebih terukur dan sistematis.</a:t>
            </a:r>
          </a:p>
          <a:p>
            <a:pPr>
              <a:lnSpc>
                <a:spcPct val="140000"/>
              </a:lnSpc>
            </a:pPr>
            <a:r>
              <a:rPr lang="en-US" sz="1500" b="1">
                <a:solidFill>
                  <a:schemeClr val="accent1">
                    <a:alpha val="100000"/>
                  </a:schemeClr>
                </a:solidFill>
                <a:latin typeface="Noto Sans SC"/>
                <a:ea typeface="Noto Sans SC"/>
                <a:cs typeface="Noto Sans SC"/>
              </a:rPr>
              <a:t>Pendukung otorisasi penggunaan dana</a:t>
            </a:r>
          </a:p>
          <a:p>
            <a:pPr>
              <a:lnSpc>
                <a:spcPct val="140000"/>
              </a:lnSpc>
            </a:pPr>
            <a:r>
              <a:rPr lang="en-US" sz="1500">
                <a:solidFill>
                  <a:schemeClr val="dk1">
                    <a:alpha val="100000"/>
                  </a:schemeClr>
                </a:solidFill>
                <a:latin typeface="Noto Sans SC"/>
                <a:ea typeface="Noto Sans SC"/>
                <a:cs typeface="Noto Sans SC"/>
              </a:rPr>
              <a:t>Dokumen ini menyajikan informasi krusial yang mendukung proses otorisasi penggunaan anggaran, memastikan bahwa setiap pengeluaran memiliki dasar hukum dan persetujuan yang sah.</a:t>
            </a:r>
          </a:p>
          <a:p>
            <a:pPr>
              <a:lnSpc>
                <a:spcPct val="140000"/>
              </a:lnSpc>
            </a:pPr>
            <a:r>
              <a:rPr lang="en-US" sz="1500" b="1">
                <a:solidFill>
                  <a:schemeClr val="accent1">
                    <a:alpha val="100000"/>
                  </a:schemeClr>
                </a:solidFill>
                <a:latin typeface="Noto Sans SC"/>
                <a:ea typeface="Noto Sans SC"/>
                <a:cs typeface="Noto Sans SC"/>
              </a:rPr>
              <a:t>Alat perbandingan anggaran dan aktual</a:t>
            </a:r>
          </a:p>
          <a:p>
            <a:pPr>
              <a:lnSpc>
                <a:spcPct val="140000"/>
              </a:lnSpc>
            </a:pPr>
            <a:r>
              <a:rPr lang="en-US" sz="1500">
                <a:solidFill>
                  <a:schemeClr val="dk1">
                    <a:alpha val="100000"/>
                  </a:schemeClr>
                </a:solidFill>
                <a:latin typeface="Noto Sans SC"/>
                <a:ea typeface="Noto Sans SC"/>
                <a:cs typeface="Noto Sans SC"/>
              </a:rPr>
              <a:t>Informasi keuangan digunakan untuk membandingkan rencana anggaran yang telah ditetapkan dengan realisasi di lapangan guna memastikan konsistensi antara perencanaan dan pelaksanaan teknis.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Perencanaan dan Otorisasi</a:t>
            </a:r>
          </a:p>
        </p:txBody>
      </p:sp>
      <p:sp>
        <p:nvSpPr>
          <p:cNvPr id="3" name="AutoShape 3"/>
          <p:cNvSpPr/>
          <p:nvPr/>
        </p:nvSpPr>
        <p:spPr>
          <a:xfrm>
            <a:off x="568429" y="1493908"/>
            <a:ext cx="5605707" cy="4704590"/>
          </a:xfrm>
          <a:prstGeom prst="roundRect">
            <a:avLst>
              <a:gd name="adj" fmla="val 7233"/>
            </a:avLst>
          </a:prstGeom>
          <a:solidFill>
            <a:schemeClr val="lt2">
              <a:alpha val="60000"/>
            </a:schemeClr>
          </a:solidFill>
          <a:ln/>
        </p:spPr>
      </p:sp>
      <p:sp>
        <p:nvSpPr>
          <p:cNvPr id="4" name="TextBox 4"/>
          <p:cNvSpPr txBox="1"/>
          <p:nvPr/>
        </p:nvSpPr>
        <p:spPr>
          <a:xfrm>
            <a:off x="860836" y="2052039"/>
            <a:ext cx="5020894" cy="3588328"/>
          </a:xfrm>
          <a:prstGeom prst="rect">
            <a:avLst/>
          </a:prstGeom>
          <a:ln/>
        </p:spPr>
        <p:txBody>
          <a:bodyPr vert="horz" wrap="square" lIns="66008" tIns="33052" rIns="66008" bIns="33052"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Dasar pengambilan keputusan strategis</a:t>
            </a:r>
          </a:p>
          <a:p>
            <a:pPr algn="l">
              <a:lnSpc>
                <a:spcPct val="140000"/>
              </a:lnSpc>
            </a:pPr>
            <a:r>
              <a:rPr lang="en-US" sz="1500">
                <a:solidFill>
                  <a:schemeClr val="dk1">
                    <a:alpha val="100000"/>
                  </a:schemeClr>
                </a:solidFill>
                <a:latin typeface="Noto Sans SC"/>
                <a:ea typeface="Noto Sans SC"/>
                <a:cs typeface="Noto Sans SC"/>
              </a:rPr>
              <a:t>Laporan ini memberikan fakta dan gambaran mendetail bagi pihak berkepentingan untuk mengambil keputusan ekonomi, sosial, dan politik yang berdampak pada kelangsungan pelayanan publik.</a:t>
            </a:r>
          </a:p>
        </p:txBody>
      </p:sp>
      <p:pic>
        <p:nvPicPr>
          <p:cNvPr id="5" name="Picture 5"/>
          <p:cNvPicPr>
            <a:picLocks noChangeAspect="1"/>
          </p:cNvPicPr>
          <p:nvPr/>
        </p:nvPicPr>
        <p:blipFill>
          <a:blip r:embed="rId3">
            <a:alphaModFix/>
          </a:blip>
          <a:srcRect l="23412" r="23412"/>
          <a:stretch>
            <a:fillRect/>
          </a:stretch>
        </p:blipFill>
        <p:spPr>
          <a:xfrm>
            <a:off x="6847370" y="1493908"/>
            <a:ext cx="4447540" cy="470459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528095" y="1351301"/>
            <a:ext cx="1453962" cy="962787"/>
          </a:xfrm>
          <a:prstGeom prst="rect">
            <a:avLst/>
          </a:prstGeom>
          <a:ln/>
        </p:spPr>
        <p:txBody>
          <a:bodyPr vert="horz" wrap="square" lIns="91440" tIns="45720" rIns="91440" bIns="45720" rtlCol="0" anchor="ctr" anchorCtr="0">
            <a:noAutofit/>
          </a:bodyPr>
          <a:lstStyle/>
          <a:p>
            <a:pPr algn="l">
              <a:lnSpc>
                <a:spcPct val="120000"/>
              </a:lnSpc>
              <a:spcBef>
                <a:spcPts val="375"/>
              </a:spcBef>
            </a:pPr>
            <a:r>
              <a:rPr lang="en-US" sz="8000" b="1">
                <a:solidFill>
                  <a:srgbClr val="0040E1">
                    <a:alpha val="100000"/>
                  </a:srgbClr>
                </a:solidFill>
                <a:latin typeface="Arial"/>
                <a:ea typeface="Arial"/>
                <a:cs typeface="Arial"/>
              </a:rPr>
              <a:t>03</a:t>
            </a:r>
          </a:p>
        </p:txBody>
      </p:sp>
      <p:sp>
        <p:nvSpPr>
          <p:cNvPr id="3" name="TextBox 3"/>
          <p:cNvSpPr txBox="1"/>
          <p:nvPr/>
        </p:nvSpPr>
        <p:spPr>
          <a:xfrm>
            <a:off x="3604251" y="1055762"/>
            <a:ext cx="7223396" cy="1553865"/>
          </a:xfrm>
          <a:prstGeom prst="rect">
            <a:avLst/>
          </a:prstGeom>
          <a:ln/>
        </p:spPr>
        <p:txBody>
          <a:bodyPr vert="horz" wrap="square" lIns="91440" tIns="45720" rIns="91440" bIns="45720" rtlCol="0" anchor="ctr" anchorCtr="0">
            <a:noAutofit/>
          </a:bodyPr>
          <a:lstStyle/>
          <a:p>
            <a:pPr algn="l">
              <a:lnSpc>
                <a:spcPct val="120000"/>
              </a:lnSpc>
              <a:spcBef>
                <a:spcPts val="375"/>
              </a:spcBef>
            </a:pPr>
            <a:r>
              <a:rPr lang="en-US" sz="3999" b="1">
                <a:solidFill>
                  <a:srgbClr val="000000">
                    <a:alpha val="100000"/>
                  </a:srgbClr>
                </a:solidFill>
                <a:latin typeface="Arial"/>
                <a:ea typeface="Arial"/>
                <a:cs typeface="Arial"/>
              </a:rPr>
              <a:t>Unsur-unsur Laporan Keuangan Sektor Publik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Laporan Posisi Keuangan</a:t>
            </a:r>
          </a:p>
        </p:txBody>
      </p:sp>
      <p:sp>
        <p:nvSpPr>
          <p:cNvPr id="3" name="TextBox 3"/>
          <p:cNvSpPr txBox="1"/>
          <p:nvPr/>
        </p:nvSpPr>
        <p:spPr>
          <a:xfrm>
            <a:off x="752349" y="2324626"/>
            <a:ext cx="10686848" cy="3050913"/>
          </a:xfrm>
          <a:prstGeom prst="rect">
            <a:avLst/>
          </a:prstGeom>
          <a:ln/>
        </p:spPr>
        <p:txBody>
          <a:bodyPr vert="horz" wrap="square" lIns="66008" tIns="33052" rIns="66008" bIns="33052" rtlCol="0" anchor="ctr" anchorCtr="0">
            <a:normAutofit/>
          </a:bodyPr>
          <a:lstStyle/>
          <a:p>
            <a:pPr algn="l">
              <a:lnSpc>
                <a:spcPct val="180000"/>
              </a:lnSpc>
            </a:pPr>
            <a:r>
              <a:rPr lang="en-US" sz="1500" b="1">
                <a:solidFill>
                  <a:schemeClr val="accent1">
                    <a:alpha val="100000"/>
                  </a:schemeClr>
                </a:solidFill>
                <a:latin typeface="Noto Sans SC"/>
                <a:ea typeface="Noto Sans SC"/>
                <a:cs typeface="Noto Sans SC"/>
              </a:rPr>
              <a:t>Penyajian aset secara sistematis</a:t>
            </a:r>
          </a:p>
          <a:p>
            <a:pPr algn="l">
              <a:lnSpc>
                <a:spcPct val="180000"/>
              </a:lnSpc>
            </a:pPr>
            <a:r>
              <a:rPr lang="en-US" sz="1500">
                <a:solidFill>
                  <a:schemeClr val="dk1">
                    <a:alpha val="100000"/>
                  </a:schemeClr>
                </a:solidFill>
                <a:latin typeface="Noto Sans SC"/>
                <a:ea typeface="Noto Sans SC"/>
                <a:cs typeface="Noto Sans SC"/>
              </a:rPr>
              <a:t>Menyajikan informasi mengenai aset yang dimiliki organisasi dengan mengurutkannya berdasarkan tingkat likuiditas, mulai dari kas dan setara kas hingga aset tetap seperti properti pabrik dan peralatan.</a:t>
            </a:r>
          </a:p>
          <a:p>
            <a:pPr algn="l">
              <a:lnSpc>
                <a:spcPct val="180000"/>
              </a:lnSpc>
            </a:pPr>
            <a:r>
              <a:rPr lang="en-US" sz="1500" b="1">
                <a:solidFill>
                  <a:schemeClr val="accent1">
                    <a:alpha val="100000"/>
                  </a:schemeClr>
                </a:solidFill>
                <a:latin typeface="Noto Sans SC"/>
                <a:ea typeface="Noto Sans SC"/>
                <a:cs typeface="Noto Sans SC"/>
              </a:rPr>
              <a:t>Pelaporan kewajiban dan liabilitas</a:t>
            </a:r>
          </a:p>
          <a:p>
            <a:pPr algn="l">
              <a:lnSpc>
                <a:spcPct val="180000"/>
              </a:lnSpc>
            </a:pPr>
            <a:r>
              <a:rPr lang="en-US" sz="1500">
                <a:solidFill>
                  <a:schemeClr val="dk1">
                    <a:alpha val="100000"/>
                  </a:schemeClr>
                </a:solidFill>
                <a:latin typeface="Noto Sans SC"/>
                <a:ea typeface="Noto Sans SC"/>
                <a:cs typeface="Noto Sans SC"/>
              </a:rPr>
              <a:t>Merinci seluruh utang organisasi, termasuk utang dagang dan utang jangka panjang, yang disusun berdasarkan masa jatuh temponya untuk memberikan gambaran kewajiban masa depan yang harus dipenuhi.</a:t>
            </a:r>
          </a:p>
        </p:txBody>
      </p:sp>
      <p:sp>
        <p:nvSpPr>
          <p:cNvPr id="4" name="AutoShape 4"/>
          <p:cNvSpPr/>
          <p:nvPr/>
        </p:nvSpPr>
        <p:spPr>
          <a:xfrm rot="2700000">
            <a:off x="10836600" y="5766828"/>
            <a:ext cx="285750" cy="285750"/>
          </a:xfrm>
          <a:prstGeom prst="rect">
            <a:avLst/>
          </a:prstGeom>
          <a:solidFill>
            <a:schemeClr val="lt2">
              <a:alpha val="100000"/>
            </a:schemeClr>
          </a:solidFill>
          <a:ln/>
        </p:spPr>
      </p:sp>
      <p:sp>
        <p:nvSpPr>
          <p:cNvPr id="5" name="AutoShape 5"/>
          <p:cNvSpPr/>
          <p:nvPr/>
        </p:nvSpPr>
        <p:spPr>
          <a:xfrm rot="2700000">
            <a:off x="11116887" y="5814453"/>
            <a:ext cx="190500" cy="190500"/>
          </a:xfrm>
          <a:prstGeom prst="rect">
            <a:avLst/>
          </a:prstGeom>
          <a:solidFill>
            <a:schemeClr val="lt2">
              <a:alpha val="100000"/>
            </a:schemeClr>
          </a:solidFill>
          <a:ln/>
        </p:spPr>
      </p:sp>
      <p:sp>
        <p:nvSpPr>
          <p:cNvPr id="6" name="AutoShape 6"/>
          <p:cNvSpPr/>
          <p:nvPr/>
        </p:nvSpPr>
        <p:spPr>
          <a:xfrm>
            <a:off x="1254136" y="5889516"/>
            <a:ext cx="9138918" cy="19050"/>
          </a:xfrm>
          <a:prstGeom prst="rect">
            <a:avLst/>
          </a:prstGeom>
          <a:solidFill>
            <a:schemeClr val="lt2">
              <a:alpha val="100000"/>
            </a:schemeClr>
          </a:solidFill>
          <a:ln/>
        </p:spPr>
      </p:sp>
      <p:sp>
        <p:nvSpPr>
          <p:cNvPr id="7" name="TextBox 7"/>
          <p:cNvSpPr txBox="1"/>
          <p:nvPr/>
        </p:nvSpPr>
        <p:spPr>
          <a:xfrm>
            <a:off x="593426" y="1179728"/>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Informasi aset neto dan likuiditas</a:t>
            </a:r>
          </a:p>
          <a:p>
            <a:pPr>
              <a:lnSpc>
                <a:spcPct val="140000"/>
              </a:lnSpc>
            </a:pPr>
            <a:r>
              <a:rPr lang="en-US" sz="1500">
                <a:solidFill>
                  <a:schemeClr val="dk1">
                    <a:alpha val="100000"/>
                  </a:schemeClr>
                </a:solidFill>
                <a:latin typeface="Noto Sans SC"/>
                <a:ea typeface="Noto Sans SC"/>
                <a:cs typeface="Noto Sans SC"/>
              </a:rPr>
              <a:t>Membantu donatur dan pengguna laporan lainnya dalam mengevaluasi fleksibilitas keuangan serta kemampuan organisasi untuk terus menyediakan layanan jasa secara berkelanjutan berdasarkan posisi aset bersih yang tersedia.</a:t>
            </a:r>
          </a:p>
          <a:p>
            <a:pPr>
              <a:lnSpc>
                <a:spcPct val="140000"/>
              </a:lnSpc>
            </a:pPr>
            <a:r>
              <a:rPr lang="en-US" sz="1500" b="1">
                <a:solidFill>
                  <a:schemeClr val="accent1">
                    <a:alpha val="100000"/>
                  </a:schemeClr>
                </a:solidFill>
                <a:latin typeface="Noto Sans SC"/>
                <a:ea typeface="Noto Sans SC"/>
                <a:cs typeface="Noto Sans SC"/>
              </a:rPr>
              <a:t>Format penyajian posisi keuangan</a:t>
            </a:r>
          </a:p>
          <a:p>
            <a:pPr>
              <a:lnSpc>
                <a:spcPct val="140000"/>
              </a:lnSpc>
            </a:pPr>
            <a:r>
              <a:rPr lang="en-US" sz="1500">
                <a:solidFill>
                  <a:schemeClr val="dk1">
                    <a:alpha val="100000"/>
                  </a:schemeClr>
                </a:solidFill>
                <a:latin typeface="Noto Sans SC"/>
                <a:ea typeface="Noto Sans SC"/>
                <a:cs typeface="Noto Sans SC"/>
              </a:rPr>
              <a:t>Terdiri dari format A yang menyajikan penghasilan komprehensif sebagai bagian dari aset neto, dan format B yang tidak menampilkan pos penghasilan komprehensif secara tersendiri di dalam laporan.</a:t>
            </a:r>
          </a:p>
        </p:txBody>
      </p:sp>
      <p:pic>
        <p:nvPicPr>
          <p:cNvPr id="3" name="Picture 3"/>
          <p:cNvPicPr>
            <a:picLocks noChangeAspect="1"/>
          </p:cNvPicPr>
          <p:nvPr/>
        </p:nvPicPr>
        <p:blipFill>
          <a:blip r:embed="rId3">
            <a:alphaModFix/>
          </a:blip>
          <a:srcRect l="17500" r="17500"/>
          <a:stretch>
            <a:fillRect/>
          </a:stretch>
        </p:blipFill>
        <p:spPr>
          <a:xfrm>
            <a:off x="734686" y="1979915"/>
            <a:ext cx="3849053" cy="3849053"/>
          </a:xfrm>
          <a:prstGeom prst="ellipse">
            <a:avLst/>
          </a:prstGeom>
        </p:spPr>
      </p:pic>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Laporan Posisi Keuangan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Laporan Kinerja Keuangan</a:t>
            </a:r>
          </a:p>
        </p:txBody>
      </p:sp>
      <p:sp>
        <p:nvSpPr>
          <p:cNvPr id="3" name="TextBox 3"/>
          <p:cNvSpPr txBox="1"/>
          <p:nvPr/>
        </p:nvSpPr>
        <p:spPr>
          <a:xfrm>
            <a:off x="1036673" y="1749339"/>
            <a:ext cx="10118200" cy="4157254"/>
          </a:xfrm>
          <a:prstGeom prst="rect">
            <a:avLst/>
          </a:prstGeom>
          <a:ln/>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a:ea typeface="Noto Sans SC"/>
                <a:cs typeface="Noto Sans SC"/>
              </a:rPr>
              <a:t>Penyajian informasi aktivitas organisasi</a:t>
            </a:r>
          </a:p>
          <a:p>
            <a:pPr algn="l">
              <a:lnSpc>
                <a:spcPct val="140000"/>
              </a:lnSpc>
            </a:pPr>
            <a:r>
              <a:rPr lang="en-US" sz="1500">
                <a:solidFill>
                  <a:schemeClr val="dk1">
                    <a:alpha val="100000"/>
                  </a:schemeClr>
                </a:solidFill>
                <a:latin typeface="Noto Sans SC"/>
                <a:ea typeface="Noto Sans SC"/>
                <a:cs typeface="Noto Sans SC"/>
              </a:rPr>
              <a:t>Laporan ini menyediakan data mengenai pengaruh transaksi dan peristiwa yang mengubah jumlah aset neto. Hal ini memberikan gambaran jelas tentang bagaimana sumber daya organisasi digunakan dalam menjalankan berbagai aktivitas fungsional secara transparan.</a:t>
            </a:r>
          </a:p>
          <a:p>
            <a:pPr algn="l">
              <a:lnSpc>
                <a:spcPct val="140000"/>
              </a:lnSpc>
            </a:pPr>
            <a:r>
              <a:rPr lang="en-US" sz="1500" b="1">
                <a:solidFill>
                  <a:schemeClr val="accent1">
                    <a:alpha val="100000"/>
                  </a:schemeClr>
                </a:solidFill>
                <a:latin typeface="Noto Sans SC"/>
                <a:ea typeface="Noto Sans SC"/>
                <a:cs typeface="Noto Sans SC"/>
              </a:rPr>
              <a:t>Alat evaluasi dan penilaian kinerja</a:t>
            </a:r>
          </a:p>
          <a:p>
            <a:pPr algn="l">
              <a:lnSpc>
                <a:spcPct val="140000"/>
              </a:lnSpc>
            </a:pPr>
            <a:r>
              <a:rPr lang="en-US" sz="1500">
                <a:solidFill>
                  <a:schemeClr val="dk1">
                    <a:alpha val="100000"/>
                  </a:schemeClr>
                </a:solidFill>
                <a:latin typeface="Noto Sans SC"/>
                <a:ea typeface="Noto Sans SC"/>
                <a:cs typeface="Noto Sans SC"/>
              </a:rPr>
              <a:t>Pengguna laporan memanfaatkan informasi ini untuk menganalisis kinerja organisasi serta menilai kemampuan manajer. Selain itu, laporan ini membantu mengevaluasi keberlanjutan organisasi dalam memberikan layanan kepada masyarakat di masa depan.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738993" y="3493684"/>
            <a:ext cx="3040146" cy="2772169"/>
          </a:xfrm>
          <a:prstGeom prst="rect">
            <a:avLst/>
          </a:prstGeom>
          <a:solidFill>
            <a:schemeClr val="lt2">
              <a:alpha val="100000"/>
            </a:schemeClr>
          </a:solidFill>
          <a:ln/>
        </p:spPr>
      </p:sp>
      <p:sp>
        <p:nvSpPr>
          <p:cNvPr id="3" name="TextBox 3"/>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Laporan Kinerja Keuangan</a:t>
            </a:r>
          </a:p>
        </p:txBody>
      </p:sp>
      <p:sp>
        <p:nvSpPr>
          <p:cNvPr id="4" name="TextBox 4"/>
          <p:cNvSpPr txBox="1"/>
          <p:nvPr/>
        </p:nvSpPr>
        <p:spPr>
          <a:xfrm>
            <a:off x="534431" y="1493674"/>
            <a:ext cx="5561342" cy="4423901"/>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Kriteria penyajian pendapatan dan biaya</a:t>
            </a:r>
          </a:p>
          <a:p>
            <a:pPr>
              <a:lnSpc>
                <a:spcPct val="140000"/>
              </a:lnSpc>
            </a:pPr>
            <a:r>
              <a:rPr lang="en-US" sz="1500">
                <a:solidFill>
                  <a:schemeClr val="dk1">
                    <a:alpha val="100000"/>
                  </a:schemeClr>
                </a:solidFill>
                <a:latin typeface="Noto Sans SC"/>
                <a:ea typeface="Noto Sans SC"/>
                <a:cs typeface="Noto Sans SC"/>
              </a:rPr>
              <a:t>Pendapatan disajikan berdasarkan nilai bruto dari aktivitas operasi, sementara biaya disajikan sebagai pengurang aset bersih. Komponen utama pendapatan mencakup sumbangan, jasa layanan, dan hasil investasi yang menambah nilai aset organisasi.</a:t>
            </a:r>
          </a:p>
          <a:p>
            <a:pPr>
              <a:lnSpc>
                <a:spcPct val="140000"/>
              </a:lnSpc>
            </a:pPr>
            <a:r>
              <a:rPr lang="en-US" sz="1500" b="1">
                <a:solidFill>
                  <a:schemeClr val="accent1">
                    <a:alpha val="100000"/>
                  </a:schemeClr>
                </a:solidFill>
                <a:latin typeface="Noto Sans SC"/>
                <a:ea typeface="Noto Sans SC"/>
                <a:cs typeface="Noto Sans SC"/>
              </a:rPr>
              <a:t>Klasifikasi beban dan aktivitas pendukung</a:t>
            </a:r>
          </a:p>
          <a:p>
            <a:pPr>
              <a:lnSpc>
                <a:spcPct val="140000"/>
              </a:lnSpc>
            </a:pPr>
            <a:r>
              <a:rPr lang="en-US" sz="1500">
                <a:solidFill>
                  <a:schemeClr val="dk1">
                    <a:alpha val="100000"/>
                  </a:schemeClr>
                </a:solidFill>
                <a:latin typeface="Noto Sans SC"/>
                <a:ea typeface="Noto Sans SC"/>
                <a:cs typeface="Noto Sans SC"/>
              </a:rPr>
              <a:t>Beban mencakup biaya pemberian jasa serta aktivitas pendukung seperti manajemen, pembukuan, dan pencarian dana. Aktivitas pencarian dana meliputi publikasi dan kampanye, sedangkan pengembangan anggota mencakup proses rekrutmen yang terstruktur.</a:t>
            </a:r>
          </a:p>
        </p:txBody>
      </p:sp>
      <p:pic>
        <p:nvPicPr>
          <p:cNvPr id="5" name="Picture 5"/>
          <p:cNvPicPr>
            <a:picLocks noChangeAspect="1"/>
          </p:cNvPicPr>
          <p:nvPr/>
        </p:nvPicPr>
        <p:blipFill>
          <a:blip r:embed="rId3">
            <a:alphaModFix/>
          </a:blip>
          <a:srcRect l="18072" r="18072"/>
          <a:stretch>
            <a:fillRect/>
          </a:stretch>
        </p:blipFill>
        <p:spPr>
          <a:xfrm>
            <a:off x="6898505" y="1493674"/>
            <a:ext cx="4586005" cy="448858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4937" y="1269846"/>
            <a:ext cx="11062125" cy="5284580"/>
          </a:xfrm>
          <a:prstGeom prst="roundRect">
            <a:avLst>
              <a:gd name="adj" fmla="val 5846"/>
            </a:avLst>
          </a:prstGeom>
          <a:solidFill>
            <a:srgbClr val="FFFFFF">
              <a:alpha val="100000"/>
            </a:srgbClr>
          </a:solidFill>
          <a:ln/>
          <a:effectLst>
            <a:outerShdw blurRad="342900">
              <a:srgbClr val="000000">
                <a:alpha val="7000"/>
              </a:srgbClr>
            </a:outerShdw>
          </a:effectLst>
        </p:spPr>
      </p:sp>
      <p:pic>
        <p:nvPicPr>
          <p:cNvPr id="3" name="Picture 3"/>
          <p:cNvPicPr>
            <a:picLocks noChangeAspect="1"/>
          </p:cNvPicPr>
          <p:nvPr/>
        </p:nvPicPr>
        <p:blipFill>
          <a:blip r:embed="rId3"/>
          <a:srcRect l="28271" r="28271"/>
          <a:stretch>
            <a:fillRect/>
          </a:stretch>
        </p:blipFill>
        <p:spPr>
          <a:xfrm>
            <a:off x="772568" y="1701554"/>
            <a:ext cx="4421163" cy="4421163"/>
          </a:xfrm>
          <a:prstGeom prst="rect">
            <a:avLst/>
          </a:prstGeom>
        </p:spPr>
      </p:pic>
      <p:sp>
        <p:nvSpPr>
          <p:cNvPr id="4" name="TextBox 4"/>
          <p:cNvSpPr txBox="1"/>
          <p:nvPr/>
        </p:nvSpPr>
        <p:spPr>
          <a:xfrm>
            <a:off x="5523127" y="2021953"/>
            <a:ext cx="5755563" cy="3780367"/>
          </a:xfrm>
          <a:prstGeom prst="rect">
            <a:avLst/>
          </a:prstGeom>
          <a:ln/>
        </p:spPr>
        <p:txBody>
          <a:bodyPr vert="horz" wrap="square" lIns="66008" tIns="33052" rIns="66008" bIns="33052"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Menyajikan mutasi aktiva neto</a:t>
            </a:r>
          </a:p>
          <a:p>
            <a:pPr algn="l">
              <a:lnSpc>
                <a:spcPct val="140000"/>
              </a:lnSpc>
            </a:pPr>
            <a:r>
              <a:rPr lang="en-US" sz="1500">
                <a:solidFill>
                  <a:srgbClr val="000000">
                    <a:alpha val="100000"/>
                  </a:srgbClr>
                </a:solidFill>
                <a:latin typeface="Noto Sans SC"/>
                <a:ea typeface="Noto Sans SC"/>
                <a:cs typeface="Noto Sans SC"/>
              </a:rPr>
              <a:t>Laporan ini disusun berdasarkan surplus atau defisit neto pada periode terkait dengan mengakui pendapatan dan biaya secara langsung untuk mencerminkan perubahan total nilai aset bersih organisasi.</a:t>
            </a:r>
          </a:p>
          <a:p>
            <a:pPr algn="l">
              <a:lnSpc>
                <a:spcPct val="140000"/>
              </a:lnSpc>
            </a:pPr>
            <a:r>
              <a:rPr lang="en-US" sz="1500" b="1">
                <a:solidFill>
                  <a:schemeClr val="accent1">
                    <a:alpha val="100000"/>
                  </a:schemeClr>
                </a:solidFill>
                <a:latin typeface="Noto Sans SC"/>
                <a:ea typeface="Noto Sans SC"/>
                <a:cs typeface="Noto Sans SC"/>
              </a:rPr>
              <a:t>Mencatat kontribusi dan distribusi</a:t>
            </a:r>
          </a:p>
          <a:p>
            <a:pPr algn="l">
              <a:lnSpc>
                <a:spcPct val="140000"/>
              </a:lnSpc>
            </a:pPr>
            <a:r>
              <a:rPr lang="en-US" sz="1500">
                <a:solidFill>
                  <a:srgbClr val="000000">
                    <a:alpha val="100000"/>
                  </a:srgbClr>
                </a:solidFill>
                <a:latin typeface="Noto Sans SC"/>
                <a:ea typeface="Noto Sans SC"/>
                <a:cs typeface="Noto Sans SC"/>
              </a:rPr>
              <a:t>Unsur laporan ini mencakup berbagai bentuk kontribusi maupun distribusi dari pemilik serta melaporkan akumulasi saldo surplus dan defisit dari awal periode hingga pergerakan yang terjadi pada periode berjalan.</a:t>
            </a:r>
          </a:p>
        </p:txBody>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Laporan Perubahan Aset Bersih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Laporan Perubahan Aset Bersih</a:t>
            </a:r>
          </a:p>
        </p:txBody>
      </p:sp>
      <p:sp>
        <p:nvSpPr>
          <p:cNvPr id="3" name="AutoShape 3"/>
          <p:cNvSpPr/>
          <p:nvPr/>
        </p:nvSpPr>
        <p:spPr>
          <a:xfrm>
            <a:off x="622350" y="1938601"/>
            <a:ext cx="10946847" cy="3498066"/>
          </a:xfrm>
          <a:prstGeom prst="round2SameRect">
            <a:avLst/>
          </a:prstGeom>
          <a:solidFill>
            <a:schemeClr val="lt2">
              <a:alpha val="80000"/>
            </a:schemeClr>
          </a:solidFill>
          <a:ln/>
        </p:spPr>
      </p:sp>
      <p:sp>
        <p:nvSpPr>
          <p:cNvPr id="4" name="TextBox 4"/>
          <p:cNvSpPr txBox="1"/>
          <p:nvPr/>
        </p:nvSpPr>
        <p:spPr>
          <a:xfrm>
            <a:off x="978814" y="2428322"/>
            <a:ext cx="10233920" cy="2518624"/>
          </a:xfrm>
          <a:prstGeom prst="rect">
            <a:avLst/>
          </a:prstGeom>
          <a:ln/>
        </p:spPr>
        <p:txBody>
          <a:bodyPr vert="horz" wrap="square" lIns="123825" tIns="123825" rIns="57150" bIns="123825" rtlCol="0" anchor="ctr" anchorCtr="0">
            <a:normAutofit/>
          </a:bodyPr>
          <a:lstStyle/>
          <a:p>
            <a:pPr>
              <a:lnSpc>
                <a:spcPct val="140000"/>
              </a:lnSpc>
            </a:pPr>
            <a:r>
              <a:rPr lang="en-US" sz="1500" b="1">
                <a:solidFill>
                  <a:schemeClr val="accent1">
                    <a:alpha val="100000"/>
                  </a:schemeClr>
                </a:solidFill>
                <a:latin typeface="Noto Sans SC"/>
                <a:ea typeface="Noto Sans SC"/>
                <a:cs typeface="Noto Sans SC"/>
              </a:rPr>
              <a:t>Rekonsiliasi komponen aset neto</a:t>
            </a:r>
          </a:p>
          <a:p>
            <a:pPr>
              <a:lnSpc>
                <a:spcPct val="140000"/>
              </a:lnSpc>
            </a:pPr>
            <a:r>
              <a:rPr lang="en-US" sz="1500">
                <a:solidFill>
                  <a:schemeClr val="dk1">
                    <a:alpha val="100000"/>
                  </a:schemeClr>
                </a:solidFill>
                <a:latin typeface="Noto Sans SC"/>
                <a:ea typeface="Noto Sans SC"/>
                <a:cs typeface="Noto Sans SC"/>
              </a:rPr>
              <a:t>Laporan ini menyajikan pengungkapan komponen aset atau ekuitas neto secara terpisah serta melakukan rekonsiliasi antara nilai tercatat pada awal dan akhir periode untuk setiap perubahan yang signifikan.</a:t>
            </a:r>
          </a:p>
          <a:p>
            <a:pPr>
              <a:lnSpc>
                <a:spcPct val="140000"/>
              </a:lnSpc>
            </a:pPr>
            <a:r>
              <a:rPr lang="en-US" sz="1500" b="1">
                <a:solidFill>
                  <a:schemeClr val="accent1">
                    <a:alpha val="100000"/>
                  </a:schemeClr>
                </a:solidFill>
                <a:latin typeface="Noto Sans SC"/>
                <a:ea typeface="Noto Sans SC"/>
                <a:cs typeface="Noto Sans SC"/>
              </a:rPr>
              <a:t>Transparansi perubahan ekuitas</a:t>
            </a:r>
          </a:p>
          <a:p>
            <a:pPr>
              <a:lnSpc>
                <a:spcPct val="140000"/>
              </a:lnSpc>
            </a:pPr>
            <a:r>
              <a:rPr lang="en-US" sz="1500">
                <a:solidFill>
                  <a:schemeClr val="dk1">
                    <a:alpha val="100000"/>
                  </a:schemeClr>
                </a:solidFill>
                <a:latin typeface="Noto Sans SC"/>
                <a:ea typeface="Noto Sans SC"/>
                <a:cs typeface="Noto Sans SC"/>
              </a:rPr>
              <a:t>Melalui pencatatan aset neto yang terpisah, organisasi dapat memberikan informasi mendetail mengenai alasan terjadinya perubahan nilai ekuitas, sehingga memudahkan pihak eksternal dalam memverifikasi reliabilitas dan kebenaran data keuangan.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528095" y="1351301"/>
            <a:ext cx="1453962" cy="962787"/>
          </a:xfrm>
          <a:prstGeom prst="rect">
            <a:avLst/>
          </a:prstGeom>
          <a:ln/>
        </p:spPr>
        <p:txBody>
          <a:bodyPr vert="horz" wrap="square" lIns="91440" tIns="45720" rIns="91440" bIns="45720" rtlCol="0" anchor="ctr" anchorCtr="0">
            <a:noAutofit/>
          </a:bodyPr>
          <a:lstStyle/>
          <a:p>
            <a:pPr algn="l">
              <a:lnSpc>
                <a:spcPct val="120000"/>
              </a:lnSpc>
              <a:spcBef>
                <a:spcPts val="375"/>
              </a:spcBef>
            </a:pPr>
            <a:r>
              <a:rPr lang="en-US" sz="8000" b="1">
                <a:solidFill>
                  <a:srgbClr val="0040E1">
                    <a:alpha val="100000"/>
                  </a:srgbClr>
                </a:solidFill>
                <a:latin typeface="Arial"/>
                <a:ea typeface="Arial"/>
                <a:cs typeface="Arial"/>
              </a:rPr>
              <a:t>04</a:t>
            </a:r>
          </a:p>
        </p:txBody>
      </p:sp>
      <p:sp>
        <p:nvSpPr>
          <p:cNvPr id="3" name="TextBox 3"/>
          <p:cNvSpPr txBox="1"/>
          <p:nvPr/>
        </p:nvSpPr>
        <p:spPr>
          <a:xfrm>
            <a:off x="3604251" y="1055762"/>
            <a:ext cx="7223396" cy="1553865"/>
          </a:xfrm>
          <a:prstGeom prst="rect">
            <a:avLst/>
          </a:prstGeom>
          <a:ln/>
        </p:spPr>
        <p:txBody>
          <a:bodyPr vert="horz" wrap="square" lIns="91440" tIns="45720" rIns="91440" bIns="45720" rtlCol="0" anchor="ctr" anchorCtr="0">
            <a:noAutofit/>
          </a:bodyPr>
          <a:lstStyle/>
          <a:p>
            <a:pPr algn="l">
              <a:lnSpc>
                <a:spcPct val="120000"/>
              </a:lnSpc>
              <a:spcBef>
                <a:spcPts val="375"/>
              </a:spcBef>
            </a:pPr>
            <a:r>
              <a:rPr lang="en-US" sz="3999" b="1">
                <a:solidFill>
                  <a:srgbClr val="000000">
                    <a:alpha val="100000"/>
                  </a:srgbClr>
                </a:solidFill>
                <a:latin typeface="Arial"/>
                <a:ea typeface="Arial"/>
                <a:cs typeface="Arial"/>
              </a:rPr>
              <a:t>Perbandingan Antara Sektor Publik dan Swasta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96151" y="1749756"/>
            <a:ext cx="4029277" cy="4042289"/>
          </a:xfrm>
          <a:prstGeom prst="ellipse">
            <a:avLst/>
          </a:prstGeom>
          <a:solidFill>
            <a:schemeClr val="accent1">
              <a:alpha val="100000"/>
              <a:lumMod val="75000"/>
            </a:schemeClr>
          </a:solidFill>
          <a:ln/>
        </p:spPr>
      </p:sp>
      <p:sp>
        <p:nvSpPr>
          <p:cNvPr id="3" name="AutoShape 3"/>
          <p:cNvSpPr/>
          <p:nvPr/>
        </p:nvSpPr>
        <p:spPr>
          <a:xfrm>
            <a:off x="910330" y="1994631"/>
            <a:ext cx="3857563" cy="3552539"/>
          </a:xfrm>
          <a:prstGeom prst="ellipse">
            <a:avLst/>
          </a:prstGeom>
          <a:solidFill>
            <a:schemeClr val="accent1">
              <a:alpha val="100000"/>
            </a:schemeClr>
          </a:solidFill>
          <a:ln/>
        </p:spPr>
      </p:sp>
      <p:sp>
        <p:nvSpPr>
          <p:cNvPr id="4" name="AutoShape 4"/>
          <p:cNvSpPr/>
          <p:nvPr/>
        </p:nvSpPr>
        <p:spPr>
          <a:xfrm>
            <a:off x="2610789" y="1749756"/>
            <a:ext cx="8853228" cy="4042289"/>
          </a:xfrm>
          <a:prstGeom prst="rect">
            <a:avLst/>
          </a:prstGeom>
          <a:solidFill>
            <a:schemeClr val="lt2">
              <a:alpha val="100000"/>
            </a:schemeClr>
          </a:solidFill>
          <a:ln/>
        </p:spPr>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Karakteristik Sektor Publik</a:t>
            </a:r>
          </a:p>
        </p:txBody>
      </p:sp>
      <p:sp>
        <p:nvSpPr>
          <p:cNvPr id="6" name="Freeform 6"/>
          <p:cNvSpPr/>
          <p:nvPr/>
        </p:nvSpPr>
        <p:spPr>
          <a:xfrm>
            <a:off x="1721046" y="3429000"/>
            <a:ext cx="406585" cy="406585"/>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FFFFF">
              <a:alpha val="100000"/>
            </a:srgbClr>
          </a:solidFill>
          <a:ln/>
        </p:spPr>
      </p:sp>
      <p:sp>
        <p:nvSpPr>
          <p:cNvPr id="7" name="TextBox 7"/>
          <p:cNvSpPr txBox="1"/>
          <p:nvPr/>
        </p:nvSpPr>
        <p:spPr>
          <a:xfrm>
            <a:off x="3017282" y="1986708"/>
            <a:ext cx="8121675" cy="3568385"/>
          </a:xfrm>
          <a:prstGeom prst="rect">
            <a:avLst/>
          </a:prstGeom>
          <a:ln/>
        </p:spPr>
        <p:txBody>
          <a:bodyPr vert="horz" wrap="square" lIns="66008" tIns="33052" rIns="66008" bIns="33052" rtlCol="0" anchor="ctr" anchorCtr="0">
            <a:normAutofit/>
          </a:bodyPr>
          <a:lstStyle/>
          <a:p>
            <a:pPr algn="l">
              <a:lnSpc>
                <a:spcPct val="180000"/>
              </a:lnSpc>
            </a:pPr>
            <a:r>
              <a:rPr lang="en-US" sz="1425" b="1">
                <a:solidFill>
                  <a:schemeClr val="accent1">
                    <a:alpha val="100000"/>
                  </a:schemeClr>
                </a:solidFill>
                <a:latin typeface="Noto Sans SC"/>
                <a:ea typeface="Noto Sans SC"/>
                <a:cs typeface="Noto Sans SC"/>
              </a:rPr>
              <a:t>Fokus pada akuntabilitas dan transparansi</a:t>
            </a:r>
          </a:p>
          <a:p>
            <a:pPr algn="l">
              <a:lnSpc>
                <a:spcPct val="180000"/>
              </a:lnSpc>
            </a:pPr>
            <a:r>
              <a:rPr lang="en-US" sz="1425">
                <a:solidFill>
                  <a:schemeClr val="dk1">
                    <a:alpha val="100000"/>
                  </a:schemeClr>
                </a:solidFill>
                <a:latin typeface="Noto Sans SC"/>
                <a:ea typeface="Noto Sans SC"/>
                <a:cs typeface="Noto Sans SC"/>
              </a:rPr>
              <a:t>Laporan keuangan sektor publik berfungsi sebagai bentuk pertanggungjawaban kepada masyarakat dan parlemen guna mengawasi kinerja manajerial serta pencapaian tujuan organisasi yang telah disepakati bersama secara luas.</a:t>
            </a:r>
          </a:p>
          <a:p>
            <a:pPr algn="l">
              <a:lnSpc>
                <a:spcPct val="180000"/>
              </a:lnSpc>
            </a:pPr>
            <a:r>
              <a:rPr lang="en-US" sz="1425" b="1">
                <a:solidFill>
                  <a:schemeClr val="accent1">
                    <a:alpha val="100000"/>
                  </a:schemeClr>
                </a:solidFill>
                <a:latin typeface="Noto Sans SC"/>
                <a:ea typeface="Noto Sans SC"/>
                <a:cs typeface="Noto Sans SC"/>
              </a:rPr>
              <a:t>Perencanaan berorientasi masa depan</a:t>
            </a:r>
          </a:p>
          <a:p>
            <a:pPr algn="l">
              <a:lnSpc>
                <a:spcPct val="180000"/>
              </a:lnSpc>
            </a:pPr>
            <a:r>
              <a:rPr lang="en-US" sz="1425">
                <a:solidFill>
                  <a:schemeClr val="dk1">
                    <a:alpha val="100000"/>
                  </a:schemeClr>
                </a:solidFill>
                <a:latin typeface="Noto Sans SC"/>
                <a:ea typeface="Noto Sans SC"/>
                <a:cs typeface="Noto Sans SC"/>
              </a:rPr>
              <a:t>Berbeda dengan sektor komersial, laporan departemen pemerintah memberikan informasi mendetail sebagai acuan untuk perencanaan kebijakan masa depan serta menyediakan dukungan informasi bagi otorisasi penggunaan dana publik secara efektif.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81107" y="1340073"/>
            <a:ext cx="6782526" cy="5148304"/>
          </a:xfrm>
          <a:prstGeom prst="rect">
            <a:avLst/>
          </a:prstGeom>
          <a:solidFill>
            <a:schemeClr val="accent1">
              <a:alpha val="100000"/>
            </a:schemeClr>
          </a:solidFill>
          <a:ln/>
        </p:spPr>
      </p:sp>
      <p:sp>
        <p:nvSpPr>
          <p:cNvPr id="3" name="TextBox 3"/>
          <p:cNvSpPr txBox="1"/>
          <p:nvPr/>
        </p:nvSpPr>
        <p:spPr>
          <a:xfrm>
            <a:off x="1001112" y="1678786"/>
            <a:ext cx="5942515" cy="4424675"/>
          </a:xfrm>
          <a:prstGeom prst="rect">
            <a:avLst/>
          </a:prstGeom>
          <a:ln/>
        </p:spPr>
        <p:txBody>
          <a:bodyPr vert="horz" wrap="square" lIns="123825" tIns="123825" rIns="57150" bIns="123825" rtlCol="0" anchor="t" anchorCtr="0">
            <a:normAutofit/>
          </a:bodyPr>
          <a:lstStyle/>
          <a:p>
            <a:pPr>
              <a:lnSpc>
                <a:spcPct val="140000"/>
              </a:lnSpc>
            </a:pPr>
            <a:r>
              <a:rPr lang="en-US" sz="1400" b="1">
                <a:solidFill>
                  <a:srgbClr val="FFFFFF">
                    <a:alpha val="100000"/>
                  </a:srgbClr>
                </a:solidFill>
                <a:latin typeface="Noto Sans SC"/>
                <a:ea typeface="Noto Sans SC"/>
                <a:cs typeface="Noto Sans SC"/>
              </a:rPr>
              <a:t>Penekanan pada kinerja non-finansial</a:t>
            </a:r>
          </a:p>
          <a:p>
            <a:pPr>
              <a:lnSpc>
                <a:spcPct val="140000"/>
              </a:lnSpc>
            </a:pPr>
            <a:r>
              <a:rPr lang="en-US" sz="1400">
                <a:solidFill>
                  <a:srgbClr val="FFFFFF">
                    <a:alpha val="100000"/>
                  </a:srgbClr>
                </a:solidFill>
                <a:latin typeface="Noto Sans SC"/>
                <a:ea typeface="Noto Sans SC"/>
                <a:cs typeface="Noto Sans SC"/>
              </a:rPr>
              <a:t>Pelaporan mencakup pengukuran kinerja finansial dan non-finansial guna melihat efisiensi penggunaan sumber daya dalam penyediaan layanan publik, serta memastikan kepatuhan terhadap hukum dan peraturan perundang-undangan yang berlaku.</a:t>
            </a:r>
          </a:p>
          <a:p>
            <a:pPr>
              <a:lnSpc>
                <a:spcPct val="140000"/>
              </a:lnSpc>
            </a:pPr>
            <a:r>
              <a:rPr lang="en-US" sz="1400" b="1">
                <a:solidFill>
                  <a:srgbClr val="FFFFFF">
                    <a:alpha val="100000"/>
                  </a:srgbClr>
                </a:solidFill>
                <a:latin typeface="Noto Sans SC"/>
                <a:ea typeface="Noto Sans SC"/>
                <a:cs typeface="Noto Sans SC"/>
              </a:rPr>
              <a:t>Standar pelaporan dan pengawasan khusus</a:t>
            </a:r>
          </a:p>
          <a:p>
            <a:pPr>
              <a:lnSpc>
                <a:spcPct val="140000"/>
              </a:lnSpc>
            </a:pPr>
            <a:r>
              <a:rPr lang="en-US" sz="1400">
                <a:solidFill>
                  <a:srgbClr val="FFFFFF">
                    <a:alpha val="100000"/>
                  </a:srgbClr>
                </a:solidFill>
                <a:latin typeface="Noto Sans SC"/>
                <a:ea typeface="Noto Sans SC"/>
                <a:cs typeface="Noto Sans SC"/>
              </a:rPr>
              <a:t>Aturan pelaporan sering ditentukan oleh departemen keuangan atau regulasi pemerintah, dengan proses pemeriksaan yang dilakukan melalui mekanisme khusus seperti Treasury Cash Accounting untuk menjamin integritas data keuangan negara.</a:t>
            </a:r>
          </a:p>
        </p:txBody>
      </p:sp>
      <p:pic>
        <p:nvPicPr>
          <p:cNvPr id="4" name="Picture 4"/>
          <p:cNvPicPr>
            <a:picLocks noChangeAspect="1"/>
          </p:cNvPicPr>
          <p:nvPr/>
        </p:nvPicPr>
        <p:blipFill>
          <a:blip r:embed="rId3"/>
          <a:srcRect l="20234" r="20234"/>
          <a:stretch>
            <a:fillRect/>
          </a:stretch>
        </p:blipFill>
        <p:spPr>
          <a:xfrm>
            <a:off x="7363633" y="1205163"/>
            <a:ext cx="4828367" cy="5407040"/>
          </a:xfrm>
          <a:prstGeom prst="rect">
            <a:avLst/>
          </a:prstGeom>
        </p:spPr>
      </p:pic>
      <p:sp>
        <p:nvSpPr>
          <p:cNvPr id="5" name="TextBox 5"/>
          <p:cNvSpPr txBox="1"/>
          <p:nvPr/>
        </p:nvSpPr>
        <p:spPr>
          <a:xfrm>
            <a:off x="476023" y="265328"/>
            <a:ext cx="1124874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Karakteristik Sektor Publik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4937" y="1269846"/>
            <a:ext cx="11062125" cy="5284580"/>
          </a:xfrm>
          <a:prstGeom prst="roundRect">
            <a:avLst>
              <a:gd name="adj" fmla="val 5846"/>
            </a:avLst>
          </a:prstGeom>
          <a:solidFill>
            <a:srgbClr val="FFFFFF">
              <a:alpha val="100000"/>
            </a:srgbClr>
          </a:solidFill>
          <a:ln/>
          <a:effectLst>
            <a:outerShdw blurRad="342900">
              <a:srgbClr val="000000">
                <a:alpha val="7000"/>
              </a:srgbClr>
            </a:outerShdw>
          </a:effectLst>
        </p:spPr>
      </p:sp>
      <p:pic>
        <p:nvPicPr>
          <p:cNvPr id="3" name="Picture 3"/>
          <p:cNvPicPr>
            <a:picLocks noChangeAspect="1"/>
          </p:cNvPicPr>
          <p:nvPr/>
        </p:nvPicPr>
        <p:blipFill>
          <a:blip r:embed="rId3"/>
          <a:srcRect l="22305" r="22305"/>
          <a:stretch>
            <a:fillRect/>
          </a:stretch>
        </p:blipFill>
        <p:spPr>
          <a:xfrm>
            <a:off x="1006173" y="1701554"/>
            <a:ext cx="3673297" cy="4421163"/>
          </a:xfrm>
          <a:prstGeom prst="rect">
            <a:avLst/>
          </a:prstGeom>
        </p:spPr>
      </p:pic>
      <p:sp>
        <p:nvSpPr>
          <p:cNvPr id="4" name="TextBox 4"/>
          <p:cNvSpPr txBox="1"/>
          <p:nvPr/>
        </p:nvSpPr>
        <p:spPr>
          <a:xfrm>
            <a:off x="5262971" y="2021953"/>
            <a:ext cx="5755563" cy="3780367"/>
          </a:xfrm>
          <a:prstGeom prst="rect">
            <a:avLst/>
          </a:prstGeom>
          <a:ln/>
        </p:spPr>
        <p:txBody>
          <a:bodyPr vert="horz" wrap="square" lIns="66008" tIns="33052" rIns="66008" bIns="33052"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Orientasi pada profit dan metrik finansial</a:t>
            </a:r>
          </a:p>
          <a:p>
            <a:pPr algn="l">
              <a:lnSpc>
                <a:spcPct val="140000"/>
              </a:lnSpc>
            </a:pPr>
            <a:r>
              <a:rPr lang="en-US" sz="1500">
                <a:solidFill>
                  <a:srgbClr val="000000">
                    <a:alpha val="100000"/>
                  </a:srgbClr>
                </a:solidFill>
                <a:latin typeface="Noto Sans SC"/>
                <a:ea typeface="Noto Sans SC"/>
                <a:cs typeface="Noto Sans SC"/>
              </a:rPr>
              <a:t>Laporan keuangan sektor swasta cenderung menitikberatkan pada ukuran finansial dan profitabilitas untuk memenuhi kebutuhan informasi pemegang saham serta kreditor dalam menilai kesehatan keuangan perusahaan secara menyeluruh.</a:t>
            </a:r>
          </a:p>
          <a:p>
            <a:pPr algn="l">
              <a:lnSpc>
                <a:spcPct val="140000"/>
              </a:lnSpc>
            </a:pPr>
            <a:r>
              <a:rPr lang="en-US" sz="1500" b="1">
                <a:solidFill>
                  <a:schemeClr val="accent1">
                    <a:alpha val="100000"/>
                  </a:schemeClr>
                </a:solidFill>
                <a:latin typeface="Noto Sans SC"/>
                <a:ea typeface="Noto Sans SC"/>
                <a:cs typeface="Noto Sans SC"/>
              </a:rPr>
              <a:t>Kepatuhan terhadap standar pasar modal</a:t>
            </a:r>
          </a:p>
          <a:p>
            <a:pPr algn="l">
              <a:lnSpc>
                <a:spcPct val="140000"/>
              </a:lnSpc>
            </a:pPr>
            <a:r>
              <a:rPr lang="en-US" sz="1500">
                <a:solidFill>
                  <a:srgbClr val="000000">
                    <a:alpha val="100000"/>
                  </a:srgbClr>
                </a:solidFill>
                <a:latin typeface="Noto Sans SC"/>
                <a:ea typeface="Noto Sans SC"/>
                <a:cs typeface="Noto Sans SC"/>
              </a:rPr>
              <a:t>Pelaporan keuangan pada organisasi swasta sangat terikat pada standar akuntansi keuangan, undang-undang perseroan, dan praktik pasar modal yang berlaku guna menjaga kepercayaan investor dan pemangku kepentingan ekonomi lainnya.</a:t>
            </a:r>
          </a:p>
        </p:txBody>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Karakteristik Sektor Swasta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1478280"/>
            <a:ext cx="5444646" cy="4584334"/>
          </a:xfrm>
          <a:prstGeom prst="rect">
            <a:avLst/>
          </a:prstGeom>
          <a:ln/>
        </p:spPr>
        <p:txBody>
          <a:bodyPr vert="horz" wrap="square" lIns="123825" tIns="123825" rIns="57150" bIns="123825"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Fokus operasional secara menyeluruh</a:t>
            </a:r>
          </a:p>
          <a:p>
            <a:pPr algn="l">
              <a:lnSpc>
                <a:spcPct val="140000"/>
              </a:lnSpc>
            </a:pPr>
            <a:r>
              <a:rPr lang="en-US" sz="1500">
                <a:solidFill>
                  <a:schemeClr val="dk1">
                    <a:alpha val="100000"/>
                  </a:schemeClr>
                </a:solidFill>
                <a:latin typeface="Noto Sans SC"/>
                <a:ea typeface="Noto Sans SC"/>
                <a:cs typeface="Noto Sans SC"/>
              </a:rPr>
              <a:t>Laporan disusun untuk memberikan gambaran komprehensif mengenai kondisi organisasi secara total, di mana pemeriksaan laporan keuangan dilakukan oleh auditor independen untuk menjamin keandalan informasi bagi pengambilan keputusan investasi.</a:t>
            </a:r>
          </a:p>
          <a:p>
            <a:pPr algn="l">
              <a:lnSpc>
                <a:spcPct val="140000"/>
              </a:lnSpc>
            </a:pPr>
            <a:r>
              <a:rPr lang="en-US" sz="1500" b="1">
                <a:solidFill>
                  <a:schemeClr val="accent1">
                    <a:alpha val="100000"/>
                  </a:schemeClr>
                </a:solidFill>
                <a:latin typeface="Noto Sans SC"/>
                <a:ea typeface="Noto Sans SC"/>
                <a:cs typeface="Noto Sans SC"/>
              </a:rPr>
              <a:t>Perspektif masa depan yang terbatas</a:t>
            </a:r>
          </a:p>
          <a:p>
            <a:pPr algn="l">
              <a:lnSpc>
                <a:spcPct val="140000"/>
              </a:lnSpc>
            </a:pPr>
            <a:r>
              <a:rPr lang="en-US" sz="1500">
                <a:solidFill>
                  <a:schemeClr val="dk1">
                    <a:alpha val="100000"/>
                  </a:schemeClr>
                </a:solidFill>
                <a:latin typeface="Noto Sans SC"/>
                <a:ea typeface="Noto Sans SC"/>
                <a:cs typeface="Noto Sans SC"/>
              </a:rPr>
              <a:t>Dalam penyajiannya, sektor swasta cenderung lebih kurang memperhatikan proyeksi masa depan yang detail dibandingkan sektor publik, karena fokus utamanya adalah melaporkan hasil kinerja operasional dan posisi keuangan periode berjalan.</a:t>
            </a:r>
          </a:p>
        </p:txBody>
      </p:sp>
      <p:sp>
        <p:nvSpPr>
          <p:cNvPr id="3" name="AutoShape 3"/>
          <p:cNvSpPr/>
          <p:nvPr/>
        </p:nvSpPr>
        <p:spPr>
          <a:xfrm>
            <a:off x="6844677" y="1300676"/>
            <a:ext cx="4943702" cy="4915980"/>
          </a:xfrm>
          <a:prstGeom prst="rect">
            <a:avLst/>
          </a:prstGeom>
          <a:solidFill>
            <a:srgbClr val="FFFFFF">
              <a:alpha val="100000"/>
            </a:srgbClr>
          </a:solidFill>
          <a:ln/>
          <a:effectLst>
            <a:outerShdw blurRad="257175" dist="95250" dir="5160000">
              <a:schemeClr val="lt1">
                <a:lumMod val="50000"/>
                <a:alpha val="13000"/>
              </a:schemeClr>
            </a:outerShdw>
          </a:effectLst>
        </p:spPr>
      </p:sp>
      <p:pic>
        <p:nvPicPr>
          <p:cNvPr id="4" name="Picture 4"/>
          <p:cNvPicPr>
            <a:picLocks noChangeAspect="1"/>
          </p:cNvPicPr>
          <p:nvPr/>
        </p:nvPicPr>
        <p:blipFill>
          <a:blip r:embed="rId3">
            <a:alphaModFix amt="98000"/>
          </a:blip>
          <a:srcRect l="16675" r="16675"/>
          <a:stretch>
            <a:fillRect/>
          </a:stretch>
        </p:blipFill>
        <p:spPr>
          <a:xfrm>
            <a:off x="7024361" y="1466499"/>
            <a:ext cx="4584335" cy="4584334"/>
          </a:xfrm>
          <a:prstGeom prst="rect">
            <a:avLst/>
          </a:prstGeom>
        </p:spPr>
      </p:pic>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Karakteristik Sektor Swasta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528095" y="1351301"/>
            <a:ext cx="1453962" cy="962787"/>
          </a:xfrm>
          <a:prstGeom prst="rect">
            <a:avLst/>
          </a:prstGeom>
          <a:ln/>
        </p:spPr>
        <p:txBody>
          <a:bodyPr vert="horz" wrap="square" lIns="91440" tIns="45720" rIns="91440" bIns="45720" rtlCol="0" anchor="ctr" anchorCtr="0">
            <a:noAutofit/>
          </a:bodyPr>
          <a:lstStyle/>
          <a:p>
            <a:pPr algn="l">
              <a:lnSpc>
                <a:spcPct val="120000"/>
              </a:lnSpc>
              <a:spcBef>
                <a:spcPts val="375"/>
              </a:spcBef>
            </a:pPr>
            <a:r>
              <a:rPr lang="en-US" sz="8000" b="1">
                <a:solidFill>
                  <a:srgbClr val="0040E1">
                    <a:alpha val="100000"/>
                  </a:srgbClr>
                </a:solidFill>
                <a:latin typeface="Arial"/>
                <a:ea typeface="Arial"/>
                <a:cs typeface="Arial"/>
              </a:rPr>
              <a:t>05</a:t>
            </a:r>
          </a:p>
        </p:txBody>
      </p:sp>
      <p:sp>
        <p:nvSpPr>
          <p:cNvPr id="3" name="TextBox 3"/>
          <p:cNvSpPr txBox="1"/>
          <p:nvPr/>
        </p:nvSpPr>
        <p:spPr>
          <a:xfrm>
            <a:off x="3604251" y="1055762"/>
            <a:ext cx="7223396" cy="1553865"/>
          </a:xfrm>
          <a:prstGeom prst="rect">
            <a:avLst/>
          </a:prstGeom>
          <a:ln/>
        </p:spPr>
        <p:txBody>
          <a:bodyPr vert="horz" wrap="square" lIns="91440" tIns="45720" rIns="91440" bIns="45720" rtlCol="0" anchor="ctr" anchorCtr="0">
            <a:noAutofit/>
          </a:bodyPr>
          <a:lstStyle/>
          <a:p>
            <a:pPr algn="l">
              <a:lnSpc>
                <a:spcPct val="120000"/>
              </a:lnSpc>
              <a:spcBef>
                <a:spcPts val="375"/>
              </a:spcBef>
            </a:pPr>
            <a:r>
              <a:rPr lang="en-US" sz="3999" b="1">
                <a:solidFill>
                  <a:srgbClr val="000000">
                    <a:alpha val="100000"/>
                  </a:srgbClr>
                </a:solidFill>
                <a:latin typeface="Arial"/>
                <a:ea typeface="Arial"/>
                <a:cs typeface="Arial"/>
              </a:rPr>
              <a:t>Siklus dan Teknik Akuntansi Keuangan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Tahapan Siklus Akuntansi</a:t>
            </a:r>
          </a:p>
        </p:txBody>
      </p:sp>
      <p:sp>
        <p:nvSpPr>
          <p:cNvPr id="3" name="TextBox 3"/>
          <p:cNvSpPr txBox="1"/>
          <p:nvPr/>
        </p:nvSpPr>
        <p:spPr>
          <a:xfrm>
            <a:off x="1058855" y="2389078"/>
            <a:ext cx="10185061" cy="3050913"/>
          </a:xfrm>
          <a:prstGeom prst="rect">
            <a:avLst/>
          </a:prstGeom>
          <a:ln/>
        </p:spPr>
        <p:txBody>
          <a:bodyPr vert="horz" wrap="square" lIns="66008" tIns="33052" rIns="66008" bIns="33052" rtlCol="0" anchor="ctr" anchorCtr="0">
            <a:normAutofit/>
          </a:bodyPr>
          <a:lstStyle/>
          <a:p>
            <a:pPr algn="l">
              <a:lnSpc>
                <a:spcPct val="180000"/>
              </a:lnSpc>
            </a:pPr>
            <a:r>
              <a:rPr lang="en-US" sz="1500" b="1">
                <a:solidFill>
                  <a:schemeClr val="accent1">
                    <a:alpha val="100000"/>
                  </a:schemeClr>
                </a:solidFill>
                <a:latin typeface="Noto Sans SC"/>
                <a:ea typeface="Noto Sans SC"/>
                <a:cs typeface="Noto Sans SC"/>
              </a:rPr>
              <a:t>Identifikasi dan analisis bukti transaksi</a:t>
            </a:r>
          </a:p>
          <a:p>
            <a:pPr algn="l">
              <a:lnSpc>
                <a:spcPct val="180000"/>
              </a:lnSpc>
            </a:pPr>
            <a:r>
              <a:rPr lang="en-US" sz="1500">
                <a:solidFill>
                  <a:schemeClr val="dk1">
                    <a:alpha val="100000"/>
                  </a:schemeClr>
                </a:solidFill>
                <a:latin typeface="Noto Sans SC"/>
                <a:ea typeface="Noto Sans SC"/>
                <a:cs typeface="Noto Sans SC"/>
              </a:rPr>
              <a:t>Proses dimulai dengan mengumpulkan data, bukti, atau dokumen pendukung untuk setiap kegiatan yang mampu mengubah posisi keuangan suatu entitas, yang kemudian dianalisis sebagai dasar pencatatan yang valid.</a:t>
            </a:r>
          </a:p>
          <a:p>
            <a:pPr algn="l">
              <a:lnSpc>
                <a:spcPct val="180000"/>
              </a:lnSpc>
            </a:pPr>
            <a:r>
              <a:rPr lang="en-US" sz="1500" b="1">
                <a:solidFill>
                  <a:schemeClr val="accent1">
                    <a:alpha val="100000"/>
                  </a:schemeClr>
                </a:solidFill>
                <a:latin typeface="Noto Sans SC"/>
                <a:ea typeface="Noto Sans SC"/>
                <a:cs typeface="Noto Sans SC"/>
              </a:rPr>
              <a:t>Pencatatan transaksi dalam buku jurnal</a:t>
            </a:r>
          </a:p>
          <a:p>
            <a:pPr algn="l">
              <a:lnSpc>
                <a:spcPct val="180000"/>
              </a:lnSpc>
            </a:pPr>
            <a:r>
              <a:rPr lang="en-US" sz="1500">
                <a:solidFill>
                  <a:schemeClr val="dk1">
                    <a:alpha val="100000"/>
                  </a:schemeClr>
                </a:solidFill>
                <a:latin typeface="Noto Sans SC"/>
                <a:ea typeface="Noto Sans SC"/>
                <a:cs typeface="Noto Sans SC"/>
              </a:rPr>
              <a:t>Bendahara melakukan pencatatan data transaksi secara kronologis menggunakan jurnal, baik itu jurnal umum, jurnal penerimaan kas, maupun jurnal pengeluaran kas guna menggambarkan pos-pos yang dipengaruhi oleh transaksi tersebut secara mendetail.</a:t>
            </a:r>
          </a:p>
        </p:txBody>
      </p:sp>
      <p:cxnSp>
        <p:nvCxnSpPr>
          <p:cNvPr id="4" name="Connector 4"/>
          <p:cNvCxnSpPr/>
          <p:nvPr/>
        </p:nvCxnSpPr>
        <p:spPr>
          <a:xfrm>
            <a:off x="789190" y="2305737"/>
            <a:ext cx="0" cy="3188792"/>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690597" y="2225418"/>
            <a:ext cx="197186" cy="197186"/>
          </a:xfrm>
          <a:prstGeom prst="ellipse">
            <a:avLst/>
          </a:prstGeom>
          <a:solidFill>
            <a:schemeClr val="accent1">
              <a:alpha val="100000"/>
            </a:schemeClr>
          </a:solidFill>
          <a:ln/>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22226" y="1950718"/>
            <a:ext cx="3736162" cy="3215301"/>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Tahapan Siklus Akuntansi</a:t>
            </a:r>
          </a:p>
        </p:txBody>
      </p:sp>
      <p:sp>
        <p:nvSpPr>
          <p:cNvPr id="3" name="TextBox 3"/>
          <p:cNvSpPr txBox="1"/>
          <p:nvPr/>
        </p:nvSpPr>
        <p:spPr>
          <a:xfrm>
            <a:off x="10803939" y="0"/>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
        <p:nvSpPr>
          <p:cNvPr id="4" name="TextBox 4"/>
          <p:cNvSpPr txBox="1"/>
          <p:nvPr/>
        </p:nvSpPr>
        <p:spPr>
          <a:xfrm>
            <a:off x="4854674" y="1222166"/>
            <a:ext cx="6839839" cy="4672403"/>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Pengklasifikasian melalui posting ke buku besar</a:t>
            </a:r>
          </a:p>
          <a:p>
            <a:pPr>
              <a:lnSpc>
                <a:spcPct val="140000"/>
              </a:lnSpc>
            </a:pPr>
            <a:r>
              <a:rPr lang="en-US" sz="1500">
                <a:solidFill>
                  <a:schemeClr val="dk1">
                    <a:alpha val="100000"/>
                  </a:schemeClr>
                </a:solidFill>
                <a:latin typeface="Noto Sans SC"/>
                <a:ea typeface="Noto Sans SC"/>
                <a:cs typeface="Noto Sans SC"/>
              </a:rPr>
              <a:t>Data yang telah dicatat kemudian diposting dan diklasifikasikan sesuai nama akun pada buku besar umum maupun pembantu, yang berfungsi untuk memvalidasi serta memudahkan proses penyesuaian laporan keuangan pada periode berjalan.</a:t>
            </a:r>
          </a:p>
          <a:p>
            <a:pPr>
              <a:lnSpc>
                <a:spcPct val="140000"/>
              </a:lnSpc>
            </a:pPr>
            <a:r>
              <a:rPr lang="en-US" sz="1500" b="1">
                <a:solidFill>
                  <a:schemeClr val="accent1">
                    <a:alpha val="100000"/>
                  </a:schemeClr>
                </a:solidFill>
                <a:latin typeface="Noto Sans SC"/>
                <a:ea typeface="Noto Sans SC"/>
                <a:cs typeface="Noto Sans SC"/>
              </a:rPr>
              <a:t>Penyusunan laporan keuangan dan verifikasi akhir</a:t>
            </a:r>
          </a:p>
          <a:p>
            <a:pPr>
              <a:lnSpc>
                <a:spcPct val="140000"/>
              </a:lnSpc>
            </a:pPr>
            <a:r>
              <a:rPr lang="en-US" sz="1500">
                <a:solidFill>
                  <a:schemeClr val="dk1">
                    <a:alpha val="100000"/>
                  </a:schemeClr>
                </a:solidFill>
                <a:latin typeface="Noto Sans SC"/>
                <a:ea typeface="Noto Sans SC"/>
                <a:cs typeface="Noto Sans SC"/>
              </a:rPr>
              <a:t>Tahap terakhir melibatkan penyusunan laporan keuangan yang ditujukan kepada pihak berkepentingan, yang selanjutnya dianalisis kembali untuk memastikan kebenaran serta reliabilitas data yang disajikan agar dapat diverifikasi secara objektif.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Sistem dan Metode Pelaporan</a:t>
            </a:r>
          </a:p>
        </p:txBody>
      </p:sp>
      <p:sp>
        <p:nvSpPr>
          <p:cNvPr id="3" name="TextBox 3"/>
          <p:cNvSpPr txBox="1"/>
          <p:nvPr/>
        </p:nvSpPr>
        <p:spPr>
          <a:xfrm>
            <a:off x="1036673" y="1749339"/>
            <a:ext cx="10118200" cy="4157254"/>
          </a:xfrm>
          <a:prstGeom prst="rect">
            <a:avLst/>
          </a:prstGeom>
          <a:ln/>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a:ea typeface="Noto Sans SC"/>
                <a:cs typeface="Noto Sans SC"/>
              </a:rPr>
              <a:t>Penerapan sistem pembukuan entri tunggal</a:t>
            </a:r>
          </a:p>
          <a:p>
            <a:pPr algn="l">
              <a:lnSpc>
                <a:spcPct val="140000"/>
              </a:lnSpc>
            </a:pPr>
            <a:r>
              <a:rPr lang="en-US" sz="1500">
                <a:solidFill>
                  <a:schemeClr val="dk1">
                    <a:alpha val="100000"/>
                  </a:schemeClr>
                </a:solidFill>
                <a:latin typeface="Noto Sans SC"/>
                <a:ea typeface="Noto Sans SC"/>
                <a:cs typeface="Noto Sans SC"/>
              </a:rPr>
              <a:t>Metode </a:t>
            </a:r>
            <a:r>
              <a:rPr lang="en-US" sz="1500" i="1">
                <a:solidFill>
                  <a:schemeClr val="dk1">
                    <a:alpha val="100000"/>
                  </a:schemeClr>
                </a:solidFill>
                <a:latin typeface="Noto Sans SC"/>
                <a:ea typeface="Noto Sans SC"/>
                <a:cs typeface="Noto Sans SC"/>
              </a:rPr>
              <a:t>single entry</a:t>
            </a:r>
            <a:r>
              <a:rPr lang="en-US" sz="1500">
                <a:solidFill>
                  <a:schemeClr val="dk1">
                    <a:alpha val="100000"/>
                  </a:schemeClr>
                </a:solidFill>
                <a:latin typeface="Noto Sans SC"/>
                <a:ea typeface="Noto Sans SC"/>
                <a:cs typeface="Noto Sans SC"/>
              </a:rPr>
              <a:t> merupakan sistem pencatatan transaksi yang hanya melibatkan satu buku besar, biasanya digunakan oleh entitas dengan skala kecil atau tingkat kompleksitas transaksi yang masih relatif sederhana dan terbatas.</a:t>
            </a:r>
          </a:p>
          <a:p>
            <a:pPr algn="l">
              <a:lnSpc>
                <a:spcPct val="140000"/>
              </a:lnSpc>
            </a:pPr>
            <a:r>
              <a:rPr lang="en-US" sz="1500" b="1">
                <a:solidFill>
                  <a:schemeClr val="accent1">
                    <a:alpha val="100000"/>
                  </a:schemeClr>
                </a:solidFill>
                <a:latin typeface="Noto Sans SC"/>
                <a:ea typeface="Noto Sans SC"/>
                <a:cs typeface="Noto Sans SC"/>
              </a:rPr>
              <a:t>Penggunaan sistem pembukuan entri ganda</a:t>
            </a:r>
          </a:p>
          <a:p>
            <a:pPr algn="l">
              <a:lnSpc>
                <a:spcPct val="140000"/>
              </a:lnSpc>
            </a:pPr>
            <a:r>
              <a:rPr lang="en-US" sz="1500">
                <a:solidFill>
                  <a:schemeClr val="dk1">
                    <a:alpha val="100000"/>
                  </a:schemeClr>
                </a:solidFill>
                <a:latin typeface="Noto Sans SC"/>
                <a:ea typeface="Noto Sans SC"/>
                <a:cs typeface="Noto Sans SC"/>
              </a:rPr>
              <a:t>Metode </a:t>
            </a:r>
            <a:r>
              <a:rPr lang="en-US" sz="1500" i="1">
                <a:solidFill>
                  <a:schemeClr val="dk1">
                    <a:alpha val="100000"/>
                  </a:schemeClr>
                </a:solidFill>
                <a:latin typeface="Noto Sans SC"/>
                <a:ea typeface="Noto Sans SC"/>
                <a:cs typeface="Noto Sans SC"/>
              </a:rPr>
              <a:t>double entry</a:t>
            </a:r>
            <a:r>
              <a:rPr lang="en-US" sz="1500">
                <a:solidFill>
                  <a:schemeClr val="dk1">
                    <a:alpha val="100000"/>
                  </a:schemeClr>
                </a:solidFill>
                <a:latin typeface="Noto Sans SC"/>
                <a:ea typeface="Noto Sans SC"/>
                <a:cs typeface="Noto Sans SC"/>
              </a:rPr>
              <a:t> mencatat setiap transaksi pada lebih dari satu akun di buku besar guna memastikan keseimbangan, yang sangat disarankan untuk organisasi dengan aktivitas keuangan yang kompleks guna menghasilkan laporan yang akurat.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Penyesuaian teknik berdasarkan karakteristik entitas</a:t>
            </a:r>
          </a:p>
          <a:p>
            <a:pPr>
              <a:lnSpc>
                <a:spcPct val="140000"/>
              </a:lnSpc>
            </a:pPr>
            <a:r>
              <a:rPr lang="en-US" sz="1500">
                <a:solidFill>
                  <a:schemeClr val="dk1">
                    <a:alpha val="100000"/>
                  </a:schemeClr>
                </a:solidFill>
                <a:latin typeface="Noto Sans SC"/>
                <a:ea typeface="Noto Sans SC"/>
                <a:cs typeface="Noto Sans SC"/>
              </a:rPr>
              <a:t>Pemilihan sistem pencatatan harus disesuaikan dengan karakter, kebutuhan, dan tingkat kompleksitas operasional entitas sektor publik tertentu guna memastikan efektivitas dalam tahap pelaporan keuangan dan akuntabilitas manajerial.</a:t>
            </a:r>
          </a:p>
          <a:p>
            <a:pPr>
              <a:lnSpc>
                <a:spcPct val="140000"/>
              </a:lnSpc>
            </a:pPr>
            <a:r>
              <a:rPr lang="en-US" sz="1500" b="1">
                <a:solidFill>
                  <a:schemeClr val="accent1">
                    <a:alpha val="100000"/>
                  </a:schemeClr>
                </a:solidFill>
                <a:latin typeface="Noto Sans SC"/>
                <a:ea typeface="Noto Sans SC"/>
                <a:cs typeface="Noto Sans SC"/>
              </a:rPr>
              <a:t>Pemanfaatan kertas kerja dalam pelaporan</a:t>
            </a:r>
          </a:p>
          <a:p>
            <a:pPr>
              <a:lnSpc>
                <a:spcPct val="140000"/>
              </a:lnSpc>
            </a:pPr>
            <a:r>
              <a:rPr lang="en-US" sz="1500">
                <a:solidFill>
                  <a:schemeClr val="dk1">
                    <a:alpha val="100000"/>
                  </a:schemeClr>
                </a:solidFill>
                <a:latin typeface="Noto Sans SC"/>
                <a:ea typeface="Noto Sans SC"/>
                <a:cs typeface="Noto Sans SC"/>
              </a:rPr>
              <a:t>Penggunaan kertas kerja atau </a:t>
            </a:r>
            <a:r>
              <a:rPr lang="en-US" sz="1500" i="1">
                <a:solidFill>
                  <a:schemeClr val="dk1">
                    <a:alpha val="100000"/>
                  </a:schemeClr>
                </a:solidFill>
                <a:latin typeface="Noto Sans SC"/>
                <a:ea typeface="Noto Sans SC"/>
                <a:cs typeface="Noto Sans SC"/>
              </a:rPr>
              <a:t>work sheet</a:t>
            </a:r>
            <a:r>
              <a:rPr lang="en-US" sz="1500">
                <a:solidFill>
                  <a:schemeClr val="dk1">
                    <a:alpha val="100000"/>
                  </a:schemeClr>
                </a:solidFill>
                <a:latin typeface="Noto Sans SC"/>
                <a:ea typeface="Noto Sans SC"/>
                <a:cs typeface="Noto Sans SC"/>
              </a:rPr>
              <a:t> menjadi teknik penting untuk menyederhanakan proses penyusunan laporan keuangan, membantu mengorganisir data akuntansi dari rekening buku besar sebelum dipindahkan ke format laporan final.</a:t>
            </a:r>
          </a:p>
        </p:txBody>
      </p:sp>
      <p:pic>
        <p:nvPicPr>
          <p:cNvPr id="3" name="Picture 3"/>
          <p:cNvPicPr>
            <a:picLocks noChangeAspect="1"/>
          </p:cNvPicPr>
          <p:nvPr/>
        </p:nvPicPr>
        <p:blipFill>
          <a:blip r:embed="rId3">
            <a:alphaModFix/>
          </a:blip>
          <a:srcRect l="10000" r="10000"/>
          <a:stretch>
            <a:fillRect/>
          </a:stretch>
        </p:blipFill>
        <p:spPr>
          <a:xfrm>
            <a:off x="734686" y="1979915"/>
            <a:ext cx="3849053" cy="3849053"/>
          </a:xfrm>
          <a:prstGeom prst="ellipse">
            <a:avLst/>
          </a:prstGeom>
        </p:spPr>
      </p:pic>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Sistem dan Metode Pelaporan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19470" y="1846392"/>
            <a:ext cx="6126916" cy="3165216"/>
          </a:xfrm>
          <a:prstGeom prst="rect">
            <a:avLst/>
          </a:prstGeom>
          <a:ln/>
        </p:spPr>
        <p:txBody>
          <a:bodyPr vert="horz" wrap="square" lIns="114300" tIns="57150" rIns="114300" bIns="57150" rtlCol="0" anchor="ctr" anchorCtr="0">
            <a:noAutofit/>
          </a:bodyPr>
          <a:lstStyle/>
          <a:p>
            <a:pPr algn="l">
              <a:lnSpc>
                <a:spcPct val="120000"/>
              </a:lnSpc>
            </a:pPr>
            <a:r>
              <a:rPr lang="en-US" sz="6600" b="1">
                <a:solidFill>
                  <a:srgbClr val="FFFFFF">
                    <a:alpha val="100000"/>
                  </a:srgbClr>
                </a:solidFill>
                <a:latin typeface="Arial"/>
                <a:ea typeface="Arial"/>
                <a:cs typeface="Arial"/>
              </a:rPr>
              <a:t>Terima kasih</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226DF6"/>
      </a:dk2>
      <a:lt2>
        <a:srgbClr val="F9F9F9"/>
      </a:lt2>
      <a:accent1>
        <a:srgbClr val="226DF6"/>
      </a:accent1>
      <a:accent2>
        <a:srgbClr val="6096F9"/>
      </a:accent2>
      <a:accent3>
        <a:srgbClr val="71A1F9"/>
      </a:accent3>
      <a:accent4>
        <a:srgbClr val="83ADFA"/>
      </a:accent4>
      <a:accent5>
        <a:srgbClr val="95B9FB"/>
      </a:accent5>
      <a:accent6>
        <a:srgbClr val="A6C5FC"/>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1647</Words>
  <Application>Microsoft Office PowerPoint</Application>
  <PresentationFormat>Widescreen</PresentationFormat>
  <Paragraphs>129</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Noto Sans SC</vt:lpstr>
      <vt:lpstr>Calibri</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Adi Supriadi</cp:lastModifiedBy>
  <cp:revision>2</cp:revision>
  <dcterms:created xsi:type="dcterms:W3CDTF">2006-08-16T00:00:00Z</dcterms:created>
  <dcterms:modified xsi:type="dcterms:W3CDTF">2026-05-26T10:27:12Z</dcterms:modified>
</cp:coreProperties>
</file>