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embeddedFontLst>
    <p:embeddedFont>
      <p:font typeface="Noto Sans SC" panose="020B0604020202020204" charset="-128"/>
      <p:regular r:id="rId26"/>
    </p:embeddedFont>
    <p:embeddedFont>
      <p:font typeface="Helvetica" panose="020B060402020202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9" d="100"/>
          <a:sy n="59" d="100"/>
        </p:scale>
        <p:origin x="86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934679" y="4510643"/>
            <a:ext cx="1428750" cy="1428750"/>
          </a:xfrm>
          <a:prstGeom prst="rect">
            <a:avLst/>
          </a:prstGeom>
          <a:ln/>
        </p:spPr>
        <p:txBody>
          <a:bodyPr vert="horz" wrap="square" lIns="91440" tIns="45720" rIns="91440" bIns="45720" rtlCol="0" anchor="t" anchorCtr="0">
            <a:spAutoFit/>
          </a:bodyPr>
          <a:lstStyle/>
          <a:p>
            <a:pPr>
              <a:lnSpc>
                <a:spcPct val="100000"/>
              </a:lnSpc>
              <a:spcBef>
                <a:spcPts val="375"/>
              </a:spcBef>
            </a:pPr>
            <a:endParaRPr/>
          </a:p>
        </p:txBody>
      </p:sp>
      <p:sp>
        <p:nvSpPr>
          <p:cNvPr id="3" name="TextBox 3"/>
          <p:cNvSpPr txBox="1"/>
          <p:nvPr/>
        </p:nvSpPr>
        <p:spPr>
          <a:xfrm>
            <a:off x="5640815" y="3247031"/>
            <a:ext cx="1428750" cy="1428750"/>
          </a:xfrm>
          <a:prstGeom prst="rect">
            <a:avLst/>
          </a:prstGeom>
          <a:ln/>
        </p:spPr>
        <p:txBody>
          <a:bodyPr vert="horz" wrap="square" lIns="91440" tIns="45720" rIns="91440" bIns="45720" rtlCol="0" anchor="t" anchorCtr="0">
            <a:spAutoFit/>
          </a:bodyPr>
          <a:lstStyle/>
          <a:p>
            <a:pPr>
              <a:lnSpc>
                <a:spcPct val="100000"/>
              </a:lnSpc>
              <a:spcBef>
                <a:spcPts val="375"/>
              </a:spcBef>
            </a:pPr>
            <a:endParaRPr/>
          </a:p>
        </p:txBody>
      </p:sp>
      <p:sp>
        <p:nvSpPr>
          <p:cNvPr id="4" name="TextBox 4"/>
          <p:cNvSpPr txBox="1"/>
          <p:nvPr/>
        </p:nvSpPr>
        <p:spPr>
          <a:xfrm>
            <a:off x="5022334" y="3368325"/>
            <a:ext cx="1428750" cy="1428750"/>
          </a:xfrm>
          <a:prstGeom prst="rect">
            <a:avLst/>
          </a:prstGeom>
          <a:ln/>
        </p:spPr>
        <p:txBody>
          <a:bodyPr vert="horz" wrap="square" lIns="91440" tIns="45720" rIns="91440" bIns="45720" rtlCol="0" anchor="t" anchorCtr="0">
            <a:spAutoFit/>
          </a:bodyPr>
          <a:lstStyle/>
          <a:p>
            <a:pPr>
              <a:lnSpc>
                <a:spcPct val="100000"/>
              </a:lnSpc>
              <a:spcBef>
                <a:spcPts val="375"/>
              </a:spcBef>
            </a:pPr>
            <a:endParaRPr/>
          </a:p>
        </p:txBody>
      </p:sp>
      <p:sp>
        <p:nvSpPr>
          <p:cNvPr id="5" name="TextBox 5"/>
          <p:cNvSpPr txBox="1"/>
          <p:nvPr/>
        </p:nvSpPr>
        <p:spPr>
          <a:xfrm>
            <a:off x="621570" y="1020999"/>
            <a:ext cx="7591079" cy="2940407"/>
          </a:xfrm>
          <a:prstGeom prst="rect">
            <a:avLst/>
          </a:prstGeom>
          <a:ln/>
        </p:spPr>
        <p:txBody>
          <a:bodyPr vert="horz" wrap="square" lIns="91440" tIns="45720" rIns="91440" bIns="45720" rtlCol="0" anchor="t" anchorCtr="0">
            <a:noAutofit/>
          </a:bodyPr>
          <a:lstStyle/>
          <a:p>
            <a:pPr algn="l">
              <a:lnSpc>
                <a:spcPct val="100000"/>
              </a:lnSpc>
            </a:pPr>
            <a:r>
              <a:rPr lang="en-US" sz="6000" b="1" dirty="0" err="1">
                <a:solidFill>
                  <a:srgbClr val="7F3207">
                    <a:alpha val="100000"/>
                  </a:srgbClr>
                </a:solidFill>
                <a:latin typeface="Arial"/>
                <a:ea typeface="Arial"/>
                <a:cs typeface="Arial"/>
              </a:rPr>
              <a:t>Laporan</a:t>
            </a:r>
            <a:r>
              <a:rPr lang="en-US" sz="6000" b="1" dirty="0">
                <a:solidFill>
                  <a:srgbClr val="7F3207">
                    <a:alpha val="100000"/>
                  </a:srgbClr>
                </a:solidFill>
                <a:latin typeface="Arial"/>
                <a:ea typeface="Arial"/>
                <a:cs typeface="Arial"/>
              </a:rPr>
              <a:t> </a:t>
            </a:r>
            <a:r>
              <a:rPr lang="en-US" sz="6000" b="1" dirty="0" err="1">
                <a:solidFill>
                  <a:srgbClr val="7F3207">
                    <a:alpha val="100000"/>
                  </a:srgbClr>
                </a:solidFill>
                <a:latin typeface="Arial"/>
                <a:ea typeface="Arial"/>
                <a:cs typeface="Arial"/>
              </a:rPr>
              <a:t>Keuangan</a:t>
            </a:r>
            <a:r>
              <a:rPr lang="en-US" sz="6000" b="1" dirty="0">
                <a:solidFill>
                  <a:srgbClr val="7F3207">
                    <a:alpha val="100000"/>
                  </a:srgbClr>
                </a:solidFill>
                <a:latin typeface="Arial"/>
                <a:ea typeface="Arial"/>
                <a:cs typeface="Arial"/>
              </a:rPr>
              <a:t> </a:t>
            </a:r>
            <a:r>
              <a:rPr lang="en-US" sz="6000" b="1" dirty="0" err="1">
                <a:solidFill>
                  <a:srgbClr val="7F3207">
                    <a:alpha val="100000"/>
                  </a:srgbClr>
                </a:solidFill>
                <a:latin typeface="Arial"/>
                <a:ea typeface="Arial"/>
                <a:cs typeface="Arial"/>
              </a:rPr>
              <a:t>Konsolidasi</a:t>
            </a:r>
            <a:r>
              <a:rPr lang="en-US" sz="6000" b="1" dirty="0">
                <a:solidFill>
                  <a:srgbClr val="7F3207">
                    <a:alpha val="100000"/>
                  </a:srgbClr>
                </a:solidFill>
                <a:latin typeface="Arial"/>
                <a:ea typeface="Arial"/>
                <a:cs typeface="Arial"/>
              </a:rPr>
              <a:t> </a:t>
            </a:r>
            <a:r>
              <a:rPr lang="en-US" sz="6000" b="1" dirty="0" err="1">
                <a:solidFill>
                  <a:srgbClr val="7F3207">
                    <a:alpha val="100000"/>
                  </a:srgbClr>
                </a:solidFill>
                <a:latin typeface="Arial"/>
                <a:ea typeface="Arial"/>
                <a:cs typeface="Arial"/>
              </a:rPr>
              <a:t>Perubahan</a:t>
            </a:r>
            <a:r>
              <a:rPr lang="en-US" sz="6000" b="1" dirty="0">
                <a:solidFill>
                  <a:srgbClr val="7F3207">
                    <a:alpha val="100000"/>
                  </a:srgbClr>
                </a:solidFill>
                <a:latin typeface="Arial"/>
                <a:ea typeface="Arial"/>
                <a:cs typeface="Arial"/>
              </a:rPr>
              <a:t> Hak </a:t>
            </a:r>
            <a:r>
              <a:rPr lang="en-US" sz="6000" b="1" dirty="0" err="1">
                <a:solidFill>
                  <a:srgbClr val="7F3207">
                    <a:alpha val="100000"/>
                  </a:srgbClr>
                </a:solidFill>
                <a:latin typeface="Arial"/>
                <a:ea typeface="Arial"/>
                <a:cs typeface="Arial"/>
              </a:rPr>
              <a:t>Kepemilikan</a:t>
            </a:r>
            <a:endParaRPr lang="en-US" sz="6000" b="1" dirty="0">
              <a:solidFill>
                <a:srgbClr val="7F3207">
                  <a:alpha val="100000"/>
                </a:srgbClr>
              </a:solidFill>
              <a:latin typeface="Arial"/>
              <a:ea typeface="Arial"/>
              <a:cs typeface="Arial"/>
            </a:endParaRPr>
          </a:p>
        </p:txBody>
      </p:sp>
      <p:sp>
        <p:nvSpPr>
          <p:cNvPr id="7" name="TextBox 7"/>
          <p:cNvSpPr txBox="1"/>
          <p:nvPr/>
        </p:nvSpPr>
        <p:spPr>
          <a:xfrm>
            <a:off x="621570" y="5559277"/>
            <a:ext cx="4678418" cy="516864"/>
          </a:xfrm>
          <a:prstGeom prst="rect">
            <a:avLst/>
          </a:prstGeom>
          <a:ln/>
        </p:spPr>
        <p:txBody>
          <a:bodyPr vert="horz" wrap="square" lIns="91440" tIns="45720" rIns="91440" bIns="45720" rtlCol="0" anchor="ctr" anchorCtr="0">
            <a:normAutofit/>
          </a:bodyPr>
          <a:lstStyle/>
          <a:p>
            <a:pPr>
              <a:lnSpc>
                <a:spcPct val="100000"/>
              </a:lnSpc>
              <a:spcBef>
                <a:spcPts val="375"/>
              </a:spcBef>
            </a:pPr>
            <a:r>
              <a:rPr lang="en-US" sz="2400" dirty="0">
                <a:solidFill>
                  <a:srgbClr val="7F3207">
                    <a:alpha val="100000"/>
                  </a:srgbClr>
                </a:solidFill>
                <a:latin typeface="Arial"/>
                <a:ea typeface="Arial"/>
                <a:cs typeface="Arial"/>
              </a:rPr>
              <a:t>Adi Supriadi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0" y="0"/>
            <a:ext cx="12192000" cy="6858000"/>
          </a:xfrm>
          <a:prstGeom prst="rect">
            <a:avLst/>
          </a:prstGeom>
        </p:spPr>
      </p:pic>
      <p:sp>
        <p:nvSpPr>
          <p:cNvPr id="3" name="TextBox 3"/>
          <p:cNvSpPr txBox="1"/>
          <p:nvPr/>
        </p:nvSpPr>
        <p:spPr>
          <a:xfrm>
            <a:off x="6109456" y="361444"/>
            <a:ext cx="4849771" cy="754206"/>
          </a:xfrm>
          <a:prstGeom prst="rect">
            <a:avLst/>
          </a:prstGeom>
          <a:ln/>
        </p:spPr>
        <p:txBody>
          <a:bodyPr vert="horz" wrap="square" lIns="91440" tIns="45720" rIns="91440" bIns="45720" rtlCol="0" anchor="t" anchorCtr="0">
            <a:noAutofit/>
          </a:bodyPr>
          <a:lstStyle/>
          <a:p>
            <a:pPr algn="l">
              <a:lnSpc>
                <a:spcPct val="100000"/>
              </a:lnSpc>
              <a:spcBef>
                <a:spcPts val="375"/>
              </a:spcBef>
            </a:pPr>
            <a:r>
              <a:rPr lang="en-US" sz="4050" b="1">
                <a:solidFill>
                  <a:schemeClr val="dk2">
                    <a:alpha val="100000"/>
                  </a:schemeClr>
                </a:solidFill>
                <a:latin typeface="Arial"/>
                <a:ea typeface="Arial"/>
                <a:cs typeface="Arial"/>
              </a:rPr>
              <a:t>CONTENTS</a:t>
            </a:r>
          </a:p>
        </p:txBody>
      </p:sp>
      <p:sp>
        <p:nvSpPr>
          <p:cNvPr id="4" name="TextBox 4"/>
          <p:cNvSpPr txBox="1"/>
          <p:nvPr/>
        </p:nvSpPr>
        <p:spPr>
          <a:xfrm>
            <a:off x="6269222" y="1606989"/>
            <a:ext cx="609600" cy="438150"/>
          </a:xfrm>
          <a:prstGeom prst="rect">
            <a:avLst/>
          </a:prstGeom>
          <a:ln/>
        </p:spPr>
        <p:txBody>
          <a:bodyPr vert="horz" wrap="square" lIns="0" tIns="0" rIns="0" bIns="0" rtlCol="0" anchor="t" anchorCtr="0">
            <a:spAutoFit/>
          </a:bodyPr>
          <a:lstStyle/>
          <a:p>
            <a:pPr>
              <a:lnSpc>
                <a:spcPct val="100000"/>
              </a:lnSpc>
              <a:spcBef>
                <a:spcPts val="375"/>
              </a:spcBef>
            </a:pPr>
            <a:r>
              <a:rPr lang="en-US" sz="2600" b="1">
                <a:solidFill>
                  <a:schemeClr val="dk2">
                    <a:alpha val="100000"/>
                  </a:schemeClr>
                </a:solidFill>
                <a:latin typeface="Noto Sans SC"/>
                <a:ea typeface="Noto Sans SC"/>
                <a:cs typeface="Noto Sans SC"/>
              </a:rPr>
              <a:t>1</a:t>
            </a:r>
          </a:p>
        </p:txBody>
      </p:sp>
      <p:sp>
        <p:nvSpPr>
          <p:cNvPr id="5" name="TextBox 5"/>
          <p:cNvSpPr txBox="1"/>
          <p:nvPr/>
        </p:nvSpPr>
        <p:spPr>
          <a:xfrm>
            <a:off x="7121993" y="1658215"/>
            <a:ext cx="3837234" cy="588774"/>
          </a:xfrm>
          <a:prstGeom prst="rect">
            <a:avLst/>
          </a:prstGeom>
          <a:ln/>
        </p:spPr>
        <p:txBody>
          <a:bodyPr vert="horz" wrap="square" lIns="0" tIns="0" rIns="0" bIns="0" rtlCol="0" anchor="t" anchorCtr="0">
            <a:noAutofit/>
          </a:bodyPr>
          <a:lstStyle/>
          <a:p>
            <a:pPr>
              <a:lnSpc>
                <a:spcPct val="100000"/>
              </a:lnSpc>
              <a:spcBef>
                <a:spcPts val="375"/>
              </a:spcBef>
            </a:pPr>
            <a:r>
              <a:rPr lang="en-US" sz="2100">
                <a:solidFill>
                  <a:srgbClr val="000000">
                    <a:alpha val="100000"/>
                  </a:srgbClr>
                </a:solidFill>
                <a:latin typeface="Noto Sans SC"/>
                <a:ea typeface="Noto Sans SC"/>
                <a:cs typeface="Noto Sans SC"/>
              </a:rPr>
              <a:t>Hasil Pembelajaran Bab Empat Belas</a:t>
            </a:r>
          </a:p>
        </p:txBody>
      </p:sp>
      <p:sp>
        <p:nvSpPr>
          <p:cNvPr id="6" name="TextBox 6"/>
          <p:cNvSpPr txBox="1"/>
          <p:nvPr/>
        </p:nvSpPr>
        <p:spPr>
          <a:xfrm>
            <a:off x="7121993" y="4776823"/>
            <a:ext cx="3837234" cy="650311"/>
          </a:xfrm>
          <a:prstGeom prst="rect">
            <a:avLst/>
          </a:prstGeom>
          <a:ln/>
        </p:spPr>
        <p:txBody>
          <a:bodyPr vert="horz" wrap="square" lIns="0" tIns="0" rIns="0" bIns="0" rtlCol="0" anchor="t" anchorCtr="0">
            <a:noAutofit/>
          </a:bodyPr>
          <a:lstStyle/>
          <a:p>
            <a:pPr>
              <a:lnSpc>
                <a:spcPct val="100000"/>
              </a:lnSpc>
              <a:spcBef>
                <a:spcPts val="375"/>
              </a:spcBef>
            </a:pPr>
            <a:r>
              <a:rPr lang="en-US" sz="2100">
                <a:solidFill>
                  <a:srgbClr val="000000">
                    <a:alpha val="100000"/>
                  </a:srgbClr>
                </a:solidFill>
                <a:latin typeface="Noto Sans SC"/>
                <a:ea typeface="Noto Sans SC"/>
                <a:cs typeface="Noto Sans SC"/>
              </a:rPr>
              <a:t>Latihan Soal dan Evaluasi</a:t>
            </a:r>
          </a:p>
        </p:txBody>
      </p:sp>
      <p:sp>
        <p:nvSpPr>
          <p:cNvPr id="7" name="TextBox 7"/>
          <p:cNvSpPr txBox="1"/>
          <p:nvPr/>
        </p:nvSpPr>
        <p:spPr>
          <a:xfrm>
            <a:off x="7132126" y="2427748"/>
            <a:ext cx="3827102" cy="588774"/>
          </a:xfrm>
          <a:prstGeom prst="rect">
            <a:avLst/>
          </a:prstGeom>
          <a:ln/>
        </p:spPr>
        <p:txBody>
          <a:bodyPr vert="horz" wrap="square" lIns="0" tIns="0" rIns="0" bIns="0" rtlCol="0" anchor="t" anchorCtr="0">
            <a:noAutofit/>
          </a:bodyPr>
          <a:lstStyle/>
          <a:p>
            <a:pPr>
              <a:lnSpc>
                <a:spcPct val="100000"/>
              </a:lnSpc>
              <a:spcBef>
                <a:spcPts val="375"/>
              </a:spcBef>
            </a:pPr>
            <a:r>
              <a:rPr lang="en-US" sz="2100">
                <a:solidFill>
                  <a:srgbClr val="000000">
                    <a:alpha val="100000"/>
                  </a:srgbClr>
                </a:solidFill>
                <a:latin typeface="Noto Sans SC"/>
                <a:ea typeface="Noto Sans SC"/>
                <a:cs typeface="Noto Sans SC"/>
              </a:rPr>
              <a:t>Dinamika Perubahan Hak Kepemilikan Saham</a:t>
            </a:r>
          </a:p>
        </p:txBody>
      </p:sp>
      <p:sp>
        <p:nvSpPr>
          <p:cNvPr id="8" name="TextBox 8"/>
          <p:cNvSpPr txBox="1"/>
          <p:nvPr/>
        </p:nvSpPr>
        <p:spPr>
          <a:xfrm>
            <a:off x="7121993" y="3206498"/>
            <a:ext cx="3837234" cy="603028"/>
          </a:xfrm>
          <a:prstGeom prst="rect">
            <a:avLst/>
          </a:prstGeom>
          <a:ln/>
        </p:spPr>
        <p:txBody>
          <a:bodyPr vert="horz" wrap="square" lIns="0" tIns="0" rIns="0" bIns="0" rtlCol="0" anchor="t" anchorCtr="0">
            <a:noAutofit/>
          </a:bodyPr>
          <a:lstStyle/>
          <a:p>
            <a:pPr>
              <a:lnSpc>
                <a:spcPct val="100000"/>
              </a:lnSpc>
              <a:spcBef>
                <a:spcPts val="375"/>
              </a:spcBef>
            </a:pPr>
            <a:r>
              <a:rPr lang="en-US" sz="2100">
                <a:solidFill>
                  <a:srgbClr val="000000">
                    <a:alpha val="100000"/>
                  </a:srgbClr>
                </a:solidFill>
                <a:latin typeface="Noto Sans SC"/>
                <a:ea typeface="Noto Sans SC"/>
                <a:cs typeface="Noto Sans SC"/>
              </a:rPr>
              <a:t>Ilustrasi Kasus Transaksi Saham</a:t>
            </a:r>
          </a:p>
        </p:txBody>
      </p:sp>
      <p:sp>
        <p:nvSpPr>
          <p:cNvPr id="9" name="TextBox 9"/>
          <p:cNvSpPr txBox="1"/>
          <p:nvPr/>
        </p:nvSpPr>
        <p:spPr>
          <a:xfrm>
            <a:off x="7121993" y="4012245"/>
            <a:ext cx="3837234" cy="626669"/>
          </a:xfrm>
          <a:prstGeom prst="rect">
            <a:avLst/>
          </a:prstGeom>
          <a:ln/>
        </p:spPr>
        <p:txBody>
          <a:bodyPr vert="horz" wrap="square" lIns="0" tIns="0" rIns="0" bIns="0" rtlCol="0" anchor="t" anchorCtr="0">
            <a:noAutofit/>
          </a:bodyPr>
          <a:lstStyle/>
          <a:p>
            <a:pPr>
              <a:lnSpc>
                <a:spcPct val="100000"/>
              </a:lnSpc>
              <a:spcBef>
                <a:spcPts val="375"/>
              </a:spcBef>
            </a:pPr>
            <a:r>
              <a:rPr lang="en-US" sz="2100">
                <a:solidFill>
                  <a:srgbClr val="000000">
                    <a:alpha val="100000"/>
                  </a:srgbClr>
                </a:solidFill>
                <a:latin typeface="Noto Sans SC"/>
                <a:ea typeface="Noto Sans SC"/>
                <a:cs typeface="Noto Sans SC"/>
              </a:rPr>
              <a:t>Implementasi Metode Harga Perolehan</a:t>
            </a:r>
          </a:p>
        </p:txBody>
      </p:sp>
      <p:sp>
        <p:nvSpPr>
          <p:cNvPr id="10" name="TextBox 10"/>
          <p:cNvSpPr txBox="1"/>
          <p:nvPr/>
        </p:nvSpPr>
        <p:spPr>
          <a:xfrm>
            <a:off x="6269222" y="2409469"/>
            <a:ext cx="609600" cy="438150"/>
          </a:xfrm>
          <a:prstGeom prst="rect">
            <a:avLst/>
          </a:prstGeom>
          <a:ln/>
        </p:spPr>
        <p:txBody>
          <a:bodyPr vert="horz" wrap="square" lIns="0" tIns="0" rIns="0" bIns="0" rtlCol="0" anchor="t" anchorCtr="0">
            <a:spAutoFit/>
          </a:bodyPr>
          <a:lstStyle/>
          <a:p>
            <a:pPr>
              <a:lnSpc>
                <a:spcPct val="100000"/>
              </a:lnSpc>
              <a:spcBef>
                <a:spcPts val="375"/>
              </a:spcBef>
            </a:pPr>
            <a:r>
              <a:rPr lang="en-US" sz="2600" b="1">
                <a:solidFill>
                  <a:schemeClr val="dk2">
                    <a:alpha val="100000"/>
                  </a:schemeClr>
                </a:solidFill>
                <a:latin typeface="Noto Sans SC"/>
                <a:ea typeface="Noto Sans SC"/>
                <a:cs typeface="Noto Sans SC"/>
              </a:rPr>
              <a:t>2</a:t>
            </a:r>
          </a:p>
        </p:txBody>
      </p:sp>
      <p:sp>
        <p:nvSpPr>
          <p:cNvPr id="11" name="TextBox 11"/>
          <p:cNvSpPr txBox="1"/>
          <p:nvPr/>
        </p:nvSpPr>
        <p:spPr>
          <a:xfrm>
            <a:off x="6259090" y="3211159"/>
            <a:ext cx="609600" cy="438150"/>
          </a:xfrm>
          <a:prstGeom prst="rect">
            <a:avLst/>
          </a:prstGeom>
          <a:ln/>
        </p:spPr>
        <p:txBody>
          <a:bodyPr vert="horz" wrap="square" lIns="0" tIns="0" rIns="0" bIns="0" rtlCol="0" anchor="t" anchorCtr="0">
            <a:spAutoFit/>
          </a:bodyPr>
          <a:lstStyle/>
          <a:p>
            <a:pPr>
              <a:lnSpc>
                <a:spcPct val="100000"/>
              </a:lnSpc>
              <a:spcBef>
                <a:spcPts val="375"/>
              </a:spcBef>
            </a:pPr>
            <a:r>
              <a:rPr lang="en-US" sz="2600" b="1">
                <a:solidFill>
                  <a:schemeClr val="dk2">
                    <a:alpha val="100000"/>
                  </a:schemeClr>
                </a:solidFill>
                <a:latin typeface="Noto Sans SC"/>
                <a:ea typeface="Noto Sans SC"/>
                <a:cs typeface="Noto Sans SC"/>
              </a:rPr>
              <a:t>3</a:t>
            </a:r>
          </a:p>
        </p:txBody>
      </p:sp>
      <p:sp>
        <p:nvSpPr>
          <p:cNvPr id="12" name="TextBox 12"/>
          <p:cNvSpPr txBox="1"/>
          <p:nvPr/>
        </p:nvSpPr>
        <p:spPr>
          <a:xfrm>
            <a:off x="6259090" y="3997856"/>
            <a:ext cx="609600" cy="438150"/>
          </a:xfrm>
          <a:prstGeom prst="rect">
            <a:avLst/>
          </a:prstGeom>
          <a:ln/>
        </p:spPr>
        <p:txBody>
          <a:bodyPr vert="horz" wrap="square" lIns="0" tIns="0" rIns="0" bIns="0" rtlCol="0" anchor="t" anchorCtr="0">
            <a:spAutoFit/>
          </a:bodyPr>
          <a:lstStyle/>
          <a:p>
            <a:pPr>
              <a:lnSpc>
                <a:spcPct val="100000"/>
              </a:lnSpc>
              <a:spcBef>
                <a:spcPts val="375"/>
              </a:spcBef>
            </a:pPr>
            <a:r>
              <a:rPr lang="en-US" sz="2600" b="1">
                <a:solidFill>
                  <a:schemeClr val="dk2">
                    <a:alpha val="100000"/>
                  </a:schemeClr>
                </a:solidFill>
                <a:latin typeface="Noto Sans SC"/>
                <a:ea typeface="Noto Sans SC"/>
                <a:cs typeface="Noto Sans SC"/>
              </a:rPr>
              <a:t>4</a:t>
            </a:r>
          </a:p>
        </p:txBody>
      </p:sp>
      <p:sp>
        <p:nvSpPr>
          <p:cNvPr id="13" name="TextBox 13"/>
          <p:cNvSpPr txBox="1"/>
          <p:nvPr/>
        </p:nvSpPr>
        <p:spPr>
          <a:xfrm>
            <a:off x="6259090" y="4762434"/>
            <a:ext cx="609600" cy="457200"/>
          </a:xfrm>
          <a:prstGeom prst="rect">
            <a:avLst/>
          </a:prstGeom>
          <a:ln/>
        </p:spPr>
        <p:txBody>
          <a:bodyPr vert="horz" wrap="square" lIns="0" tIns="0" rIns="0" bIns="0" rtlCol="0" anchor="t" anchorCtr="0">
            <a:spAutoFit/>
          </a:bodyPr>
          <a:lstStyle/>
          <a:p>
            <a:pPr>
              <a:lnSpc>
                <a:spcPct val="100000"/>
              </a:lnSpc>
              <a:spcBef>
                <a:spcPts val="375"/>
              </a:spcBef>
            </a:pPr>
            <a:r>
              <a:rPr lang="en-US" sz="2700" b="1">
                <a:solidFill>
                  <a:schemeClr val="dk2">
                    <a:alpha val="100000"/>
                  </a:schemeClr>
                </a:solidFill>
                <a:latin typeface="Noto Sans SC"/>
                <a:ea typeface="Noto Sans SC"/>
                <a:cs typeface="Noto Sans SC"/>
              </a:rPr>
              <a:t>5</a:t>
            </a:r>
          </a:p>
        </p:txBody>
      </p:sp>
      <p:sp>
        <p:nvSpPr>
          <p:cNvPr id="14" name="TextBox 14"/>
          <p:cNvSpPr txBox="1"/>
          <p:nvPr/>
        </p:nvSpPr>
        <p:spPr>
          <a:xfrm>
            <a:off x="6259090" y="5561665"/>
            <a:ext cx="609600" cy="438150"/>
          </a:xfrm>
          <a:prstGeom prst="rect">
            <a:avLst/>
          </a:prstGeom>
          <a:ln/>
        </p:spPr>
        <p:txBody>
          <a:bodyPr vert="horz" wrap="square" lIns="0" tIns="0" rIns="0" bIns="0" rtlCol="0" anchor="t" anchorCtr="0">
            <a:spAutoFit/>
          </a:bodyPr>
          <a:lstStyle/>
          <a:p>
            <a:pPr>
              <a:lnSpc>
                <a:spcPct val="100000"/>
              </a:lnSpc>
              <a:spcBef>
                <a:spcPts val="375"/>
              </a:spcBef>
            </a:pPr>
            <a:r>
              <a:rPr lang="en-US" sz="2600" b="1">
                <a:solidFill>
                  <a:schemeClr val="dk2">
                    <a:alpha val="100000"/>
                  </a:schemeClr>
                </a:solidFill>
                <a:latin typeface="Noto Sans SC"/>
                <a:ea typeface="Noto Sans SC"/>
                <a:cs typeface="Noto Sans SC"/>
              </a:rPr>
              <a:t>6</a:t>
            </a:r>
          </a:p>
        </p:txBody>
      </p:sp>
      <p:sp>
        <p:nvSpPr>
          <p:cNvPr id="15" name="TextBox 15"/>
          <p:cNvSpPr txBox="1"/>
          <p:nvPr/>
        </p:nvSpPr>
        <p:spPr>
          <a:xfrm>
            <a:off x="7121993" y="5590240"/>
            <a:ext cx="3837234" cy="709415"/>
          </a:xfrm>
          <a:prstGeom prst="rect">
            <a:avLst/>
          </a:prstGeom>
          <a:ln/>
        </p:spPr>
        <p:txBody>
          <a:bodyPr vert="horz" wrap="square" lIns="0" tIns="0" rIns="0" bIns="0" rtlCol="0" anchor="t" anchorCtr="0">
            <a:noAutofit/>
          </a:bodyPr>
          <a:lstStyle/>
          <a:p>
            <a:pPr>
              <a:lnSpc>
                <a:spcPct val="100000"/>
              </a:lnSpc>
              <a:spcBef>
                <a:spcPts val="375"/>
              </a:spcBef>
            </a:pPr>
            <a:r>
              <a:rPr lang="en-US" sz="2100">
                <a:solidFill>
                  <a:srgbClr val="000000">
                    <a:alpha val="100000"/>
                  </a:srgbClr>
                </a:solidFill>
                <a:latin typeface="Noto Sans SC"/>
                <a:ea typeface="Noto Sans SC"/>
                <a:cs typeface="Noto Sans SC"/>
              </a:rPr>
              <a:t>Referensi Akademik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674240" y="2182630"/>
            <a:ext cx="1339824" cy="979539"/>
          </a:xfrm>
          <a:prstGeom prst="rect">
            <a:avLst/>
          </a:prstGeom>
          <a:ln/>
        </p:spPr>
        <p:txBody>
          <a:bodyPr vert="horz" wrap="square" lIns="91440" tIns="45720" rIns="91440" bIns="45720" rtlCol="0" anchor="ctr" anchorCtr="0">
            <a:normAutofit/>
          </a:bodyPr>
          <a:lstStyle/>
          <a:p>
            <a:pPr algn="l">
              <a:lnSpc>
                <a:spcPct val="100000"/>
              </a:lnSpc>
              <a:spcBef>
                <a:spcPts val="375"/>
              </a:spcBef>
            </a:pPr>
            <a:r>
              <a:rPr lang="en-US" sz="5325" b="1">
                <a:solidFill>
                  <a:schemeClr val="lt2">
                    <a:alpha val="100000"/>
                  </a:schemeClr>
                </a:solidFill>
                <a:latin typeface="Helvetica"/>
                <a:ea typeface="Helvetica"/>
                <a:cs typeface="Helvetica"/>
              </a:rPr>
              <a:t>01</a:t>
            </a:r>
          </a:p>
        </p:txBody>
      </p:sp>
      <p:sp>
        <p:nvSpPr>
          <p:cNvPr id="3" name="TextBox 3"/>
          <p:cNvSpPr txBox="1"/>
          <p:nvPr/>
        </p:nvSpPr>
        <p:spPr>
          <a:xfrm>
            <a:off x="674240" y="3229579"/>
            <a:ext cx="5756246" cy="2006485"/>
          </a:xfrm>
          <a:prstGeom prst="rect">
            <a:avLst/>
          </a:prstGeom>
          <a:ln/>
        </p:spPr>
        <p:txBody>
          <a:bodyPr vert="horz" wrap="square" lIns="91440" tIns="45720" rIns="91440" bIns="45720" rtlCol="0" anchor="t" anchorCtr="0">
            <a:noAutofit/>
          </a:bodyPr>
          <a:lstStyle/>
          <a:p>
            <a:pPr algn="l">
              <a:lnSpc>
                <a:spcPct val="100000"/>
              </a:lnSpc>
              <a:spcBef>
                <a:spcPts val="375"/>
              </a:spcBef>
            </a:pPr>
            <a:r>
              <a:rPr lang="en-US" sz="4050" b="1">
                <a:solidFill>
                  <a:schemeClr val="lt2">
                    <a:alpha val="100000"/>
                  </a:schemeClr>
                </a:solidFill>
                <a:latin typeface="Noto Sans SC"/>
                <a:ea typeface="Noto Sans SC"/>
                <a:cs typeface="Noto Sans SC"/>
              </a:rPr>
              <a:t>Hasil Pembelajaran Bab Empat Belas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065745" y="2117292"/>
            <a:ext cx="6362700" cy="3574300"/>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Memahami konsep dasar perubahan hak kepemilikan</a:t>
            </a:r>
          </a:p>
          <a:p>
            <a:pPr>
              <a:lnSpc>
                <a:spcPct val="140000"/>
              </a:lnSpc>
            </a:pPr>
            <a:r>
              <a:rPr lang="en-US" sz="1500">
                <a:solidFill>
                  <a:schemeClr val="dk1">
                    <a:alpha val="100000"/>
                  </a:schemeClr>
                </a:solidFill>
                <a:latin typeface="Noto Sans SC"/>
                <a:ea typeface="Noto Sans SC"/>
                <a:cs typeface="Noto Sans SC"/>
              </a:rPr>
              <a:t>Mahasiswa diharapkan mampu menganalisis bagaimana transaksi modal pada perusahaan anak, seperti emisi saham baru, dapat mempengaruhi persentase kepemilikan perusahaan induk secara tidak langsung dalam konteks laporan keuangan konsolidasi.</a:t>
            </a:r>
          </a:p>
          <a:p>
            <a:pPr>
              <a:lnSpc>
                <a:spcPct val="140000"/>
              </a:lnSpc>
            </a:pPr>
            <a:r>
              <a:rPr lang="en-US" sz="1500" b="1">
                <a:solidFill>
                  <a:schemeClr val="accent1">
                    <a:alpha val="100000"/>
                  </a:schemeClr>
                </a:solidFill>
                <a:latin typeface="Noto Sans SC"/>
                <a:ea typeface="Noto Sans SC"/>
                <a:cs typeface="Noto Sans SC"/>
              </a:rPr>
              <a:t>Menguasai perlakuan akuntansi emisi saham</a:t>
            </a:r>
          </a:p>
          <a:p>
            <a:pPr>
              <a:lnSpc>
                <a:spcPct val="140000"/>
              </a:lnSpc>
            </a:pPr>
            <a:r>
              <a:rPr lang="en-US" sz="1500">
                <a:solidFill>
                  <a:schemeClr val="dk1">
                    <a:alpha val="100000"/>
                  </a:schemeClr>
                </a:solidFill>
                <a:latin typeface="Noto Sans SC"/>
                <a:ea typeface="Noto Sans SC"/>
                <a:cs typeface="Noto Sans SC"/>
              </a:rPr>
              <a:t>Mahasiswa ditargetkan untuk kompeten dalam mengemukakan perlakuan akuntansi yang tepat ketika perusahaan anak menerbitkan saham baru, termasuk dampaknya terhadap penurunan hak kepemilikan jika induk tidak mengambil bagian proporsional.</a:t>
            </a:r>
          </a:p>
        </p:txBody>
      </p:sp>
      <p:pic>
        <p:nvPicPr>
          <p:cNvPr id="3" name="Picture 3"/>
          <p:cNvPicPr>
            <a:picLocks noChangeAspect="1"/>
          </p:cNvPicPr>
          <p:nvPr/>
        </p:nvPicPr>
        <p:blipFill>
          <a:blip r:embed="rId3">
            <a:alphaModFix/>
          </a:blip>
          <a:srcRect l="16667" r="16667"/>
          <a:stretch>
            <a:fillRect/>
          </a:stretch>
        </p:blipFill>
        <p:spPr>
          <a:xfrm>
            <a:off x="734686" y="1979915"/>
            <a:ext cx="3849053" cy="3849053"/>
          </a:xfrm>
          <a:prstGeom prst="ellipse">
            <a:avLst/>
          </a:prstGeom>
        </p:spPr>
      </p:pic>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Hasil Pembelajaran Bab Empat Belas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2799891"/>
          </a:xfrm>
          <a:prstGeom prst="rect">
            <a:avLst/>
          </a:prstGeom>
          <a:solidFill>
            <a:schemeClr val="accent1">
              <a:alpha val="66000"/>
            </a:schemeClr>
          </a:solidFill>
          <a:ln/>
        </p:spPr>
      </p:sp>
      <p:sp>
        <p:nvSpPr>
          <p:cNvPr id="3" name="AutoShape 3"/>
          <p:cNvSpPr/>
          <p:nvPr/>
        </p:nvSpPr>
        <p:spPr>
          <a:xfrm>
            <a:off x="477737" y="784576"/>
            <a:ext cx="11236526" cy="5313325"/>
          </a:xfrm>
          <a:prstGeom prst="roundRect">
            <a:avLst>
              <a:gd name="adj" fmla="val 12398"/>
            </a:avLst>
          </a:prstGeom>
          <a:solidFill>
            <a:srgbClr val="FFFFFF">
              <a:alpha val="100000"/>
            </a:srgbClr>
          </a:solidFill>
          <a:ln/>
        </p:spPr>
      </p:sp>
      <p:sp>
        <p:nvSpPr>
          <p:cNvPr id="4" name="TextBox 4"/>
          <p:cNvSpPr txBox="1"/>
          <p:nvPr/>
        </p:nvSpPr>
        <p:spPr>
          <a:xfrm>
            <a:off x="817898" y="784576"/>
            <a:ext cx="982980" cy="26536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chemeClr val="accent1">
                    <a:alpha val="13000"/>
                  </a:schemeClr>
                </a:solidFill>
                <a:latin typeface="Helvetica"/>
                <a:ea typeface="Helvetica"/>
                <a:cs typeface="Helvetica"/>
              </a:rPr>
              <a:t>“</a:t>
            </a:r>
          </a:p>
        </p:txBody>
      </p:sp>
      <p:sp>
        <p:nvSpPr>
          <p:cNvPr id="5" name="TextBox 5"/>
          <p:cNvSpPr txBox="1"/>
          <p:nvPr/>
        </p:nvSpPr>
        <p:spPr>
          <a:xfrm>
            <a:off x="1117578" y="2195258"/>
            <a:ext cx="9956843" cy="3050913"/>
          </a:xfrm>
          <a:prstGeom prst="rect">
            <a:avLst/>
          </a:prstGeom>
          <a:ln/>
        </p:spPr>
        <p:txBody>
          <a:bodyPr vert="horz" wrap="square" lIns="66008" tIns="33052" rIns="66008" bIns="33052" rtlCol="0" anchor="ctr" anchorCtr="0">
            <a:normAutofit/>
          </a:bodyPr>
          <a:lstStyle/>
          <a:p>
            <a:pPr algn="l">
              <a:lnSpc>
                <a:spcPct val="180000"/>
              </a:lnSpc>
            </a:pPr>
            <a:r>
              <a:rPr lang="en-US" sz="1425" b="1">
                <a:solidFill>
                  <a:schemeClr val="accent1">
                    <a:alpha val="100000"/>
                  </a:schemeClr>
                </a:solidFill>
                <a:latin typeface="Noto Sans SC"/>
                <a:ea typeface="Noto Sans SC"/>
                <a:cs typeface="Noto Sans SC"/>
              </a:rPr>
              <a:t>Melakukan penyesuaian saldo investasi dan ekuitas</a:t>
            </a:r>
          </a:p>
          <a:p>
            <a:pPr algn="l">
              <a:lnSpc>
                <a:spcPct val="180000"/>
              </a:lnSpc>
            </a:pPr>
            <a:r>
              <a:rPr lang="en-US" sz="1425">
                <a:solidFill>
                  <a:srgbClr val="363636">
                    <a:alpha val="100000"/>
                  </a:srgbClr>
                </a:solidFill>
                <a:latin typeface="Noto Sans SC"/>
                <a:ea typeface="Noto Sans SC"/>
                <a:cs typeface="Noto Sans SC"/>
              </a:rPr>
              <a:t>Kompetensi mencakup kemampuan mahasiswa dalam menghitung penyesuaian saldo laba yang ditahan dan nilai investasi pada buku induk, serta mengakui kenaikan agio saham yang muncul akibat perubahan struktur modal anak.</a:t>
            </a:r>
          </a:p>
          <a:p>
            <a:pPr algn="l">
              <a:lnSpc>
                <a:spcPct val="180000"/>
              </a:lnSpc>
            </a:pPr>
            <a:r>
              <a:rPr lang="en-US" sz="1425" b="1">
                <a:solidFill>
                  <a:schemeClr val="accent1">
                    <a:alpha val="100000"/>
                  </a:schemeClr>
                </a:solidFill>
                <a:latin typeface="Noto Sans SC"/>
                <a:ea typeface="Noto Sans SC"/>
                <a:cs typeface="Noto Sans SC"/>
              </a:rPr>
              <a:t>Menyusun kertas kerja konsolidasi secara akurat</a:t>
            </a:r>
          </a:p>
          <a:p>
            <a:pPr algn="l">
              <a:lnSpc>
                <a:spcPct val="180000"/>
              </a:lnSpc>
            </a:pPr>
            <a:r>
              <a:rPr lang="en-US" sz="1425">
                <a:solidFill>
                  <a:srgbClr val="363636">
                    <a:alpha val="100000"/>
                  </a:srgbClr>
                </a:solidFill>
                <a:latin typeface="Noto Sans SC"/>
                <a:ea typeface="Noto Sans SC"/>
                <a:cs typeface="Noto Sans SC"/>
              </a:rPr>
              <a:t>Mahasiswa harus mampu menyusun laporan posisi keuangan konsolidasi dengan melakukan eliminasi hak pemilikan yang tepat, serta mengalokasikan bagian hak minoritas dan kenaikan saldo laba secara logis dan sistematis.</a:t>
            </a:r>
          </a:p>
        </p:txBody>
      </p:sp>
      <p:sp>
        <p:nvSpPr>
          <p:cNvPr id="6" name="TextBox 6"/>
          <p:cNvSpPr txBox="1"/>
          <p:nvPr/>
        </p:nvSpPr>
        <p:spPr>
          <a:xfrm>
            <a:off x="1055454" y="1280858"/>
            <a:ext cx="9724048"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accent1">
                    <a:alpha val="100000"/>
                  </a:schemeClr>
                </a:solidFill>
                <a:latin typeface="Noto Sans SC"/>
                <a:ea typeface="Noto Sans SC"/>
                <a:cs typeface="Noto Sans SC"/>
              </a:rPr>
              <a:t>Hasil Pembelajaran Bab Empat Belas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674240" y="2182630"/>
            <a:ext cx="1339824" cy="979539"/>
          </a:xfrm>
          <a:prstGeom prst="rect">
            <a:avLst/>
          </a:prstGeom>
          <a:ln/>
        </p:spPr>
        <p:txBody>
          <a:bodyPr vert="horz" wrap="square" lIns="91440" tIns="45720" rIns="91440" bIns="45720" rtlCol="0" anchor="ctr" anchorCtr="0">
            <a:normAutofit/>
          </a:bodyPr>
          <a:lstStyle/>
          <a:p>
            <a:pPr algn="l">
              <a:lnSpc>
                <a:spcPct val="100000"/>
              </a:lnSpc>
              <a:spcBef>
                <a:spcPts val="375"/>
              </a:spcBef>
            </a:pPr>
            <a:r>
              <a:rPr lang="en-US" sz="5325" b="1">
                <a:solidFill>
                  <a:schemeClr val="lt2">
                    <a:alpha val="100000"/>
                  </a:schemeClr>
                </a:solidFill>
                <a:latin typeface="Helvetica"/>
                <a:ea typeface="Helvetica"/>
                <a:cs typeface="Helvetica"/>
              </a:rPr>
              <a:t>02</a:t>
            </a:r>
          </a:p>
        </p:txBody>
      </p:sp>
      <p:sp>
        <p:nvSpPr>
          <p:cNvPr id="3" name="TextBox 3"/>
          <p:cNvSpPr txBox="1"/>
          <p:nvPr/>
        </p:nvSpPr>
        <p:spPr>
          <a:xfrm>
            <a:off x="674240" y="3229579"/>
            <a:ext cx="5756246" cy="2006485"/>
          </a:xfrm>
          <a:prstGeom prst="rect">
            <a:avLst/>
          </a:prstGeom>
          <a:ln/>
        </p:spPr>
        <p:txBody>
          <a:bodyPr vert="horz" wrap="square" lIns="91440" tIns="45720" rIns="91440" bIns="45720" rtlCol="0" anchor="t" anchorCtr="0">
            <a:noAutofit/>
          </a:bodyPr>
          <a:lstStyle/>
          <a:p>
            <a:pPr algn="l">
              <a:lnSpc>
                <a:spcPct val="100000"/>
              </a:lnSpc>
              <a:spcBef>
                <a:spcPts val="375"/>
              </a:spcBef>
            </a:pPr>
            <a:r>
              <a:rPr lang="en-US" sz="4050" b="1">
                <a:solidFill>
                  <a:schemeClr val="lt2">
                    <a:alpha val="100000"/>
                  </a:schemeClr>
                </a:solidFill>
                <a:latin typeface="Noto Sans SC"/>
                <a:ea typeface="Noto Sans SC"/>
                <a:cs typeface="Noto Sans SC"/>
              </a:rPr>
              <a:t>Dinamika Perubahan Hak Kepemilikan Saham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94501" y="3329974"/>
            <a:ext cx="1005648" cy="1005648"/>
          </a:xfrm>
          <a:prstGeom prst="roundRect">
            <a:avLst>
              <a:gd name="adj" fmla="val 15104"/>
            </a:avLst>
          </a:prstGeom>
          <a:solidFill>
            <a:schemeClr val="accent1">
              <a:alpha val="100000"/>
            </a:schemeClr>
          </a:solidFill>
          <a:ln/>
        </p:spPr>
      </p:sp>
      <p:sp>
        <p:nvSpPr>
          <p:cNvPr id="3" name="AutoShape 3"/>
          <p:cNvSpPr/>
          <p:nvPr/>
        </p:nvSpPr>
        <p:spPr>
          <a:xfrm>
            <a:off x="794501" y="5117778"/>
            <a:ext cx="1005648" cy="1005648"/>
          </a:xfrm>
          <a:prstGeom prst="roundRect">
            <a:avLst>
              <a:gd name="adj" fmla="val 15104"/>
            </a:avLst>
          </a:prstGeom>
          <a:solidFill>
            <a:schemeClr val="accent1">
              <a:alpha val="100000"/>
            </a:schemeClr>
          </a:solidFill>
          <a:ln/>
        </p:spPr>
      </p:sp>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Dampak Emisi Saham Baru</a:t>
            </a:r>
          </a:p>
        </p:txBody>
      </p:sp>
      <p:sp>
        <p:nvSpPr>
          <p:cNvPr id="5" name="AutoShape 5"/>
          <p:cNvSpPr/>
          <p:nvPr/>
        </p:nvSpPr>
        <p:spPr>
          <a:xfrm>
            <a:off x="794501" y="1589794"/>
            <a:ext cx="1005648" cy="1005648"/>
          </a:xfrm>
          <a:prstGeom prst="roundRect">
            <a:avLst>
              <a:gd name="adj" fmla="val 15104"/>
            </a:avLst>
          </a:prstGeom>
          <a:solidFill>
            <a:schemeClr val="accent1">
              <a:alpha val="100000"/>
            </a:schemeClr>
          </a:solidFill>
          <a:ln/>
        </p:spPr>
      </p:sp>
      <p:sp>
        <p:nvSpPr>
          <p:cNvPr id="6" name="TextBox 6"/>
          <p:cNvSpPr txBox="1"/>
          <p:nvPr/>
        </p:nvSpPr>
        <p:spPr>
          <a:xfrm>
            <a:off x="2068768" y="3634626"/>
            <a:ext cx="9355961" cy="1102152"/>
          </a:xfrm>
          <a:prstGeom prst="rect">
            <a:avLst/>
          </a:prstGeom>
          <a:ln/>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Emisi saham baru sering kali menciptakan agio saham pada buku anak perusahaan yang memengaruhi nilai ekuitas. Kenaikan elemen ekuitas ini harus diakui sebagai penyesuaian pada saldo laba yang ditahan untuk perusahaan induk dalam laporan konsolidasi.</a:t>
            </a:r>
          </a:p>
        </p:txBody>
      </p:sp>
      <p:sp>
        <p:nvSpPr>
          <p:cNvPr id="7" name="TextBox 7"/>
          <p:cNvSpPr txBox="1"/>
          <p:nvPr/>
        </p:nvSpPr>
        <p:spPr>
          <a:xfrm>
            <a:off x="2068768" y="3097764"/>
            <a:ext cx="7126614" cy="582634"/>
          </a:xfrm>
          <a:prstGeom prst="rect">
            <a:avLst/>
          </a:prstGeom>
          <a:ln/>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Perubahan pada struktur ekuitas konsolidasi</a:t>
            </a:r>
          </a:p>
        </p:txBody>
      </p:sp>
      <p:sp>
        <p:nvSpPr>
          <p:cNvPr id="8" name="Freeform 8"/>
          <p:cNvSpPr/>
          <p:nvPr/>
        </p:nvSpPr>
        <p:spPr>
          <a:xfrm>
            <a:off x="1083690" y="1852261"/>
            <a:ext cx="427271" cy="427271"/>
          </a:xfrm>
          <a:custGeom>
            <a:avLst/>
            <a:gdLst/>
            <a:ahLst/>
            <a:cxnLst/>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path>
              <a:path w="304800" h="304800">
                <a:moveTo>
                  <a:pt x="259080" y="152400"/>
                </a:moveTo>
                <a:lnTo>
                  <a:pt x="304800" y="152400"/>
                </a:lnTo>
                <a:lnTo>
                  <a:pt x="304800" y="304800"/>
                </a:lnTo>
                <a:lnTo>
                  <a:pt x="259080" y="304800"/>
                </a:lnTo>
                <a:lnTo>
                  <a:pt x="259080" y="152400"/>
                </a:lnTo>
              </a:path>
            </a:pathLst>
          </a:custGeom>
          <a:solidFill>
            <a:srgbClr val="FFFFFF">
              <a:alpha val="100000"/>
            </a:srgbClr>
          </a:solidFill>
          <a:ln/>
        </p:spPr>
      </p:sp>
      <p:sp>
        <p:nvSpPr>
          <p:cNvPr id="9" name="Freeform 9"/>
          <p:cNvSpPr/>
          <p:nvPr/>
        </p:nvSpPr>
        <p:spPr>
          <a:xfrm>
            <a:off x="1070766" y="3606239"/>
            <a:ext cx="453118" cy="453118"/>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path>
              <a:path w="304800" h="304800">
                <a:moveTo>
                  <a:pt x="0" y="133350"/>
                </a:moveTo>
                <a:lnTo>
                  <a:pt x="152410" y="171450"/>
                </a:lnTo>
                <a:lnTo>
                  <a:pt x="304800" y="133350"/>
                </a:lnTo>
                <a:lnTo>
                  <a:pt x="304800" y="171450"/>
                </a:lnTo>
                <a:lnTo>
                  <a:pt x="152410" y="209550"/>
                </a:lnTo>
                <a:lnTo>
                  <a:pt x="0" y="171450"/>
                </a:lnTo>
                <a:close/>
              </a:path>
              <a:path w="304800" h="304800">
                <a:moveTo>
                  <a:pt x="0" y="57150"/>
                </a:moveTo>
                <a:lnTo>
                  <a:pt x="152410" y="19050"/>
                </a:lnTo>
                <a:lnTo>
                  <a:pt x="304800" y="57150"/>
                </a:lnTo>
                <a:lnTo>
                  <a:pt x="304800" y="95250"/>
                </a:lnTo>
                <a:lnTo>
                  <a:pt x="152410" y="133350"/>
                </a:lnTo>
                <a:lnTo>
                  <a:pt x="0" y="95250"/>
                </a:lnTo>
              </a:path>
            </a:pathLst>
          </a:custGeom>
          <a:solidFill>
            <a:srgbClr val="FFFFFF">
              <a:alpha val="100000"/>
            </a:srgbClr>
          </a:solidFill>
          <a:ln/>
        </p:spPr>
      </p:sp>
      <p:sp>
        <p:nvSpPr>
          <p:cNvPr id="10" name="Freeform 10"/>
          <p:cNvSpPr/>
          <p:nvPr/>
        </p:nvSpPr>
        <p:spPr>
          <a:xfrm>
            <a:off x="1078579" y="5401856"/>
            <a:ext cx="437493" cy="437493"/>
          </a:xfrm>
          <a:custGeom>
            <a:avLst/>
            <a:gdLst/>
            <a:ahLst/>
            <a:cxnLst/>
            <a:rect l="l" t="t" r="r" b="b"/>
            <a:pathLst>
              <a:path w="304800" h="304800">
                <a:moveTo>
                  <a:pt x="0" y="91440"/>
                </a:moveTo>
                <a:lnTo>
                  <a:pt x="152400" y="0"/>
                </a:lnTo>
                <a:lnTo>
                  <a:pt x="304800" y="91440"/>
                </a:lnTo>
                <a:lnTo>
                  <a:pt x="304800" y="121920"/>
                </a:lnTo>
                <a:lnTo>
                  <a:pt x="0" y="121920"/>
                </a:lnTo>
                <a:lnTo>
                  <a:pt x="0" y="91440"/>
                </a:lnTo>
                <a:close/>
              </a:path>
              <a:path w="304800" h="304800">
                <a:moveTo>
                  <a:pt x="0" y="274320"/>
                </a:moveTo>
                <a:lnTo>
                  <a:pt x="304800" y="274320"/>
                </a:lnTo>
                <a:lnTo>
                  <a:pt x="304800" y="304800"/>
                </a:lnTo>
                <a:lnTo>
                  <a:pt x="0" y="304800"/>
                </a:lnTo>
                <a:lnTo>
                  <a:pt x="0" y="274320"/>
                </a:lnTo>
                <a:close/>
              </a:path>
              <a:path w="304800" h="304800">
                <a:moveTo>
                  <a:pt x="30480" y="243840"/>
                </a:moveTo>
                <a:lnTo>
                  <a:pt x="274320" y="243840"/>
                </a:lnTo>
                <a:lnTo>
                  <a:pt x="274320" y="274320"/>
                </a:lnTo>
                <a:lnTo>
                  <a:pt x="30480" y="274320"/>
                </a:lnTo>
                <a:lnTo>
                  <a:pt x="30480" y="243840"/>
                </a:lnTo>
                <a:close/>
              </a:path>
              <a:path w="304800" h="304800">
                <a:moveTo>
                  <a:pt x="30480" y="121920"/>
                </a:moveTo>
                <a:lnTo>
                  <a:pt x="91440" y="121920"/>
                </a:lnTo>
                <a:lnTo>
                  <a:pt x="91440" y="243840"/>
                </a:lnTo>
                <a:lnTo>
                  <a:pt x="30480" y="243840"/>
                </a:lnTo>
                <a:lnTo>
                  <a:pt x="30480" y="121920"/>
                </a:lnTo>
                <a:close/>
              </a:path>
              <a:path w="304800" h="304800">
                <a:moveTo>
                  <a:pt x="121920" y="121920"/>
                </a:moveTo>
                <a:lnTo>
                  <a:pt x="182880" y="121920"/>
                </a:lnTo>
                <a:lnTo>
                  <a:pt x="182880" y="243840"/>
                </a:lnTo>
                <a:lnTo>
                  <a:pt x="121920" y="243840"/>
                </a:lnTo>
                <a:lnTo>
                  <a:pt x="121920" y="121920"/>
                </a:lnTo>
                <a:close/>
              </a:path>
              <a:path w="304800" h="304800">
                <a:moveTo>
                  <a:pt x="213360" y="121920"/>
                </a:moveTo>
                <a:lnTo>
                  <a:pt x="274320" y="121920"/>
                </a:lnTo>
                <a:lnTo>
                  <a:pt x="274320" y="243840"/>
                </a:lnTo>
                <a:lnTo>
                  <a:pt x="213360" y="243840"/>
                </a:lnTo>
                <a:lnTo>
                  <a:pt x="213360" y="121920"/>
                </a:lnTo>
              </a:path>
            </a:pathLst>
          </a:custGeom>
          <a:solidFill>
            <a:srgbClr val="FFFFFF">
              <a:alpha val="100000"/>
            </a:srgbClr>
          </a:solidFill>
          <a:ln/>
        </p:spPr>
      </p:sp>
      <p:sp>
        <p:nvSpPr>
          <p:cNvPr id="11" name="TextBox 11"/>
          <p:cNvSpPr txBox="1"/>
          <p:nvPr/>
        </p:nvSpPr>
        <p:spPr>
          <a:xfrm>
            <a:off x="2068768" y="1867527"/>
            <a:ext cx="9355961" cy="1104421"/>
          </a:xfrm>
          <a:prstGeom prst="rect">
            <a:avLst/>
          </a:prstGeom>
          <a:ln/>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Penerbitan saham baru kepada pihak ketiga menyebabkan dilusi kepemilikan induk jika induk tidak membeli saham baru secara proporsional. Contohnya, kepemilikan PT Citra turun dari 90% menjadi 75% akibat emisi saham oleh anak perusahaan.</a:t>
            </a:r>
          </a:p>
        </p:txBody>
      </p:sp>
      <p:sp>
        <p:nvSpPr>
          <p:cNvPr id="12" name="TextBox 12"/>
          <p:cNvSpPr txBox="1"/>
          <p:nvPr/>
        </p:nvSpPr>
        <p:spPr>
          <a:xfrm>
            <a:off x="2068768" y="1330664"/>
            <a:ext cx="7126614" cy="582634"/>
          </a:xfrm>
          <a:prstGeom prst="rect">
            <a:avLst/>
          </a:prstGeom>
          <a:ln/>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Penurunan persentase kepemilikan induk</a:t>
            </a:r>
          </a:p>
        </p:txBody>
      </p:sp>
      <p:sp>
        <p:nvSpPr>
          <p:cNvPr id="13" name="TextBox 13"/>
          <p:cNvSpPr txBox="1"/>
          <p:nvPr/>
        </p:nvSpPr>
        <p:spPr>
          <a:xfrm>
            <a:off x="2068768" y="5332100"/>
            <a:ext cx="9355961" cy="1112888"/>
          </a:xfrm>
          <a:prstGeom prst="rect">
            <a:avLst/>
          </a:prstGeom>
          <a:ln/>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Penurunan persentase kepemilikan secara langsung mengurangi hak induk atas pembagian dividen di masa mendatang. Meskipun nilai investasi mungkin tetap, alokasi laba yang dapat diatribusikan kepada induk akan mengecil sesuai proporsi kepemilikan yang baru.</a:t>
            </a:r>
          </a:p>
        </p:txBody>
      </p:sp>
      <p:sp>
        <p:nvSpPr>
          <p:cNvPr id="14" name="TextBox 14"/>
          <p:cNvSpPr txBox="1"/>
          <p:nvPr/>
        </p:nvSpPr>
        <p:spPr>
          <a:xfrm>
            <a:off x="2068768" y="4813719"/>
            <a:ext cx="7126614" cy="582634"/>
          </a:xfrm>
          <a:prstGeom prst="rect">
            <a:avLst/>
          </a:prstGeom>
          <a:ln/>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Pengaruh terhadap hak dividen masa depan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1478280"/>
            <a:ext cx="5444646" cy="4584334"/>
          </a:xfrm>
          <a:prstGeom prst="rect">
            <a:avLst/>
          </a:prstGeom>
          <a:ln/>
        </p:spPr>
        <p:txBody>
          <a:bodyPr vert="horz" wrap="square" lIns="123825" tIns="123825" rIns="57150" bIns="123825" rtlCol="0" anchor="ctr" anchorCtr="0">
            <a:normAutofit/>
          </a:bodyPr>
          <a:lstStyle/>
          <a:p>
            <a:pPr algn="l">
              <a:lnSpc>
                <a:spcPct val="140000"/>
              </a:lnSpc>
            </a:pPr>
            <a:r>
              <a:rPr lang="en-US" sz="1500" b="1">
                <a:solidFill>
                  <a:schemeClr val="accent1">
                    <a:alpha val="100000"/>
                  </a:schemeClr>
                </a:solidFill>
                <a:latin typeface="Noto Sans SC"/>
                <a:ea typeface="Noto Sans SC"/>
                <a:cs typeface="Noto Sans SC"/>
              </a:rPr>
              <a:t>Peningkatan persentase kepemilikan induk</a:t>
            </a:r>
          </a:p>
          <a:p>
            <a:pPr algn="l">
              <a:lnSpc>
                <a:spcPct val="140000"/>
              </a:lnSpc>
            </a:pPr>
            <a:r>
              <a:rPr lang="en-US" sz="1500">
                <a:solidFill>
                  <a:schemeClr val="dk1">
                    <a:alpha val="100000"/>
                  </a:schemeClr>
                </a:solidFill>
                <a:latin typeface="Noto Sans SC"/>
                <a:ea typeface="Noto Sans SC"/>
                <a:cs typeface="Noto Sans SC"/>
              </a:rPr>
              <a:t>Pelunasan atau penarikan kembali saham milik pemegang saham minoritas oleh anak perusahaan secara otomatis meningkatkan rasio kepemilikan induk. Transaksi modal ini memberikan induk kontrol yang lebih besar tanpa harus melakukan pembelian saham tambahan di pasar.</a:t>
            </a:r>
          </a:p>
          <a:p>
            <a:pPr algn="l">
              <a:lnSpc>
                <a:spcPct val="140000"/>
              </a:lnSpc>
            </a:pPr>
            <a:r>
              <a:rPr lang="en-US" sz="1500" b="1">
                <a:solidFill>
                  <a:schemeClr val="accent1">
                    <a:alpha val="100000"/>
                  </a:schemeClr>
                </a:solidFill>
                <a:latin typeface="Noto Sans SC"/>
                <a:ea typeface="Noto Sans SC"/>
                <a:cs typeface="Noto Sans SC"/>
              </a:rPr>
              <a:t>Analisis khusus dalam penyusunan neraca</a:t>
            </a:r>
          </a:p>
          <a:p>
            <a:pPr algn="l">
              <a:lnSpc>
                <a:spcPct val="140000"/>
              </a:lnSpc>
            </a:pPr>
            <a:r>
              <a:rPr lang="en-US" sz="1500">
                <a:solidFill>
                  <a:schemeClr val="dk1">
                    <a:alpha val="100000"/>
                  </a:schemeClr>
                </a:solidFill>
                <a:latin typeface="Noto Sans SC"/>
                <a:ea typeface="Noto Sans SC"/>
                <a:cs typeface="Noto Sans SC"/>
              </a:rPr>
              <a:t>Perubahan struktur permodalan akibat penarikan saham memerlukan perhatian teknis dalam mengeliminasi hak-hak kepemilikan. Akuntan harus menghitung ulang proporsi nilai buku anak perusahaan yang diatribusikan kepada induk dan kepentingan non-pengendali setelah transaksi pelunasan.</a:t>
            </a:r>
          </a:p>
        </p:txBody>
      </p:sp>
      <p:sp>
        <p:nvSpPr>
          <p:cNvPr id="3" name="AutoShape 3"/>
          <p:cNvSpPr/>
          <p:nvPr/>
        </p:nvSpPr>
        <p:spPr>
          <a:xfrm>
            <a:off x="6844677" y="1300676"/>
            <a:ext cx="4943702" cy="4915980"/>
          </a:xfrm>
          <a:prstGeom prst="rect">
            <a:avLst/>
          </a:prstGeom>
          <a:solidFill>
            <a:srgbClr val="FFFFFF">
              <a:alpha val="100000"/>
            </a:srgbClr>
          </a:solidFill>
          <a:ln/>
          <a:effectLst>
            <a:outerShdw blurRad="257175" dist="95250" dir="5160000">
              <a:schemeClr val="lt1">
                <a:lumMod val="50000"/>
                <a:alpha val="13000"/>
              </a:schemeClr>
            </a:outerShdw>
          </a:effectLst>
        </p:spPr>
      </p:sp>
      <p:pic>
        <p:nvPicPr>
          <p:cNvPr id="4" name="Picture 4"/>
          <p:cNvPicPr>
            <a:picLocks noChangeAspect="1"/>
          </p:cNvPicPr>
          <p:nvPr/>
        </p:nvPicPr>
        <p:blipFill>
          <a:blip r:embed="rId3">
            <a:alphaModFix amt="98000"/>
          </a:blip>
          <a:srcRect l="16667" r="16667"/>
          <a:stretch>
            <a:fillRect/>
          </a:stretch>
        </p:blipFill>
        <p:spPr>
          <a:xfrm>
            <a:off x="7024360" y="1466499"/>
            <a:ext cx="4584335" cy="4584334"/>
          </a:xfrm>
          <a:prstGeom prst="rect">
            <a:avLst/>
          </a:prstGeom>
        </p:spPr>
      </p:pic>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Dampak Penarikan Kembali Saham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cxnSp>
        <p:nvCxnSpPr>
          <p:cNvPr id="2" name="Connector 2"/>
          <p:cNvCxnSpPr/>
          <p:nvPr/>
        </p:nvCxnSpPr>
        <p:spPr>
          <a:xfrm>
            <a:off x="3600586" y="3605876"/>
            <a:ext cx="989359" cy="0"/>
          </a:xfrm>
          <a:prstGeom prst="line">
            <a:avLst/>
          </a:prstGeom>
          <a:ln w="19050">
            <a:solidFill>
              <a:schemeClr val="accent1"/>
            </a:solidFill>
            <a:prstDash val="sysDash"/>
            <a:headEnd type="none"/>
            <a:tailEnd type="oval"/>
          </a:ln>
        </p:spPr>
        <p:style>
          <a:lnRef idx="0">
            <a:schemeClr val="accent1"/>
          </a:lnRef>
          <a:fillRef idx="1">
            <a:schemeClr val="accent1"/>
          </a:fillRef>
          <a:effectRef idx="0">
            <a:schemeClr val="accent1"/>
          </a:effectRef>
          <a:fontRef idx="minor">
            <a:schemeClr val="lt1"/>
          </a:fontRef>
        </p:style>
      </p:cxnSp>
      <p:sp>
        <p:nvSpPr>
          <p:cNvPr id="3" name="Freeform 3"/>
          <p:cNvSpPr/>
          <p:nvPr/>
        </p:nvSpPr>
        <p:spPr>
          <a:xfrm rot="-10800000">
            <a:off x="1286247" y="3258194"/>
            <a:ext cx="2377916" cy="883634"/>
          </a:xfrm>
          <a:custGeom>
            <a:avLst/>
            <a:gdLst/>
            <a:ahLst/>
            <a:cxnLst/>
            <a:rect l="l" t="t" r="r" b="b"/>
            <a:pathLst>
              <a:path w="2895946" h="1485783">
                <a:moveTo>
                  <a:pt x="0" y="0"/>
                </a:moveTo>
                <a:lnTo>
                  <a:pt x="2895946" y="0"/>
                </a:lnTo>
                <a:lnTo>
                  <a:pt x="2167685" y="1485783"/>
                </a:lnTo>
                <a:lnTo>
                  <a:pt x="728261" y="1485783"/>
                </a:lnTo>
                <a:lnTo>
                  <a:pt x="0" y="0"/>
                </a:lnTo>
              </a:path>
            </a:pathLst>
          </a:custGeom>
          <a:solidFill>
            <a:schemeClr val="accent3">
              <a:alpha val="100000"/>
            </a:schemeClr>
          </a:solidFill>
          <a:ln/>
        </p:spPr>
      </p:sp>
      <p:sp>
        <p:nvSpPr>
          <p:cNvPr id="4" name="Freeform 4"/>
          <p:cNvSpPr/>
          <p:nvPr/>
        </p:nvSpPr>
        <p:spPr>
          <a:xfrm rot="-10800000">
            <a:off x="1907328" y="2307362"/>
            <a:ext cx="1135754" cy="873252"/>
          </a:xfrm>
          <a:custGeom>
            <a:avLst/>
            <a:gdLst/>
            <a:ahLst/>
            <a:cxnLst/>
            <a:rect l="l" t="t" r="r" b="b"/>
            <a:pathLst>
              <a:path w="1439424" h="1468343">
                <a:moveTo>
                  <a:pt x="0" y="0"/>
                </a:moveTo>
                <a:lnTo>
                  <a:pt x="1439424" y="0"/>
                </a:lnTo>
                <a:lnTo>
                  <a:pt x="719712" y="1468343"/>
                </a:lnTo>
                <a:lnTo>
                  <a:pt x="0" y="0"/>
                </a:lnTo>
              </a:path>
            </a:pathLst>
          </a:custGeom>
          <a:solidFill>
            <a:schemeClr val="accent4">
              <a:alpha val="100000"/>
            </a:schemeClr>
          </a:solidFill>
          <a:ln/>
        </p:spPr>
      </p:sp>
      <p:sp>
        <p:nvSpPr>
          <p:cNvPr id="5" name="TextBox 5"/>
          <p:cNvSpPr txBox="1"/>
          <p:nvPr/>
        </p:nvSpPr>
        <p:spPr>
          <a:xfrm>
            <a:off x="476023" y="265328"/>
            <a:ext cx="11239500" cy="942975"/>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Dampak Penarikan Kembali Saham</a:t>
            </a:r>
          </a:p>
        </p:txBody>
      </p:sp>
      <p:sp>
        <p:nvSpPr>
          <p:cNvPr id="6" name="TextBox 6"/>
          <p:cNvSpPr txBox="1"/>
          <p:nvPr/>
        </p:nvSpPr>
        <p:spPr>
          <a:xfrm>
            <a:off x="4760323" y="2387851"/>
            <a:ext cx="6672519" cy="2717503"/>
          </a:xfrm>
          <a:prstGeom prst="rect">
            <a:avLst/>
          </a:prstGeom>
          <a:ln/>
        </p:spPr>
        <p:txBody>
          <a:bodyPr vert="horz" wrap="square" lIns="123825" tIns="123825" rIns="57150" bIns="123825" rtlCol="0" anchor="ctr" anchorCtr="0">
            <a:normAutofit/>
          </a:bodyPr>
          <a:lstStyle/>
          <a:p>
            <a:pPr algn="l">
              <a:lnSpc>
                <a:spcPct val="140000"/>
              </a:lnSpc>
            </a:pPr>
            <a:r>
              <a:rPr lang="en-US" sz="1500" b="1">
                <a:solidFill>
                  <a:schemeClr val="accent1">
                    <a:alpha val="100000"/>
                  </a:schemeClr>
                </a:solidFill>
                <a:latin typeface="Noto Sans SC"/>
                <a:ea typeface="Noto Sans SC"/>
                <a:cs typeface="Noto Sans SC"/>
              </a:rPr>
              <a:t>Konsekuensi terhadap saldo laba konsolidasi</a:t>
            </a:r>
          </a:p>
          <a:p>
            <a:pPr algn="l">
              <a:lnSpc>
                <a:spcPct val="140000"/>
              </a:lnSpc>
            </a:pPr>
            <a:r>
              <a:rPr lang="en-US" sz="1500">
                <a:solidFill>
                  <a:schemeClr val="dk1">
                    <a:alpha val="100000"/>
                  </a:schemeClr>
                </a:solidFill>
                <a:latin typeface="Noto Sans SC"/>
                <a:ea typeface="Noto Sans SC"/>
                <a:cs typeface="Noto Sans SC"/>
              </a:rPr>
              <a:t>Penarikan saham dari minoritas memengaruhi total ekuitas anak perusahaan yang akan dikonsolidasikan ke laporan induk. Perubahan ini harus tercermin dalam kertas kerja konsolidasi guna memastikan saldo laba dan hak minoritas disajikan secara akurat sesuai struktur modal terbaru.</a:t>
            </a:r>
          </a:p>
        </p:txBody>
      </p:sp>
      <p:sp>
        <p:nvSpPr>
          <p:cNvPr id="7" name="Freeform 7"/>
          <p:cNvSpPr/>
          <p:nvPr/>
        </p:nvSpPr>
        <p:spPr>
          <a:xfrm rot="-10800000">
            <a:off x="693125" y="4216961"/>
            <a:ext cx="3564160" cy="876395"/>
          </a:xfrm>
          <a:custGeom>
            <a:avLst/>
            <a:gdLst/>
            <a:ahLst/>
            <a:cxnLst/>
            <a:rect l="l" t="t" r="r" b="b"/>
            <a:pathLst>
              <a:path w="4340604" h="1473681">
                <a:moveTo>
                  <a:pt x="0" y="0"/>
                </a:moveTo>
                <a:lnTo>
                  <a:pt x="4340604" y="0"/>
                </a:lnTo>
                <a:lnTo>
                  <a:pt x="3618275" y="1473681"/>
                </a:lnTo>
                <a:lnTo>
                  <a:pt x="722329" y="1473681"/>
                </a:lnTo>
                <a:lnTo>
                  <a:pt x="0" y="0"/>
                </a:lnTo>
              </a:path>
            </a:pathLst>
          </a:custGeom>
          <a:solidFill>
            <a:schemeClr val="accent1">
              <a:alpha val="100000"/>
            </a:schemeClr>
          </a:solidFill>
          <a:ln/>
        </p:spPr>
      </p:sp>
      <p:sp>
        <p:nvSpPr>
          <p:cNvPr id="8" name="Freeform 8"/>
          <p:cNvSpPr/>
          <p:nvPr/>
        </p:nvSpPr>
        <p:spPr>
          <a:xfrm>
            <a:off x="2276533" y="4456486"/>
            <a:ext cx="397344" cy="397344"/>
          </a:xfrm>
          <a:custGeom>
            <a:avLst/>
            <a:gdLst/>
            <a:ahLst/>
            <a:cxnLst/>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path>
              <a:path w="304800" h="304800">
                <a:moveTo>
                  <a:pt x="200549" y="145161"/>
                </a:moveTo>
                <a:lnTo>
                  <a:pt x="278682" y="67066"/>
                </a:lnTo>
                <a:cubicBezTo>
                  <a:pt x="260080" y="39643"/>
                  <a:pt x="232543" y="19241"/>
                  <a:pt x="200549" y="8525"/>
                </a:cubicBezTo>
                <a:lnTo>
                  <a:pt x="200549" y="145161"/>
                </a:lnTo>
                <a:close/>
              </a:path>
              <a:path w="304800" h="304800">
                <a:moveTo>
                  <a:pt x="159525" y="200549"/>
                </a:moveTo>
                <a:lnTo>
                  <a:pt x="237677" y="278721"/>
                </a:lnTo>
                <a:cubicBezTo>
                  <a:pt x="265138" y="260156"/>
                  <a:pt x="285560" y="232581"/>
                  <a:pt x="296275" y="200549"/>
                </a:cubicBezTo>
                <a:lnTo>
                  <a:pt x="159525" y="200549"/>
                </a:lnTo>
                <a:close/>
              </a:path>
              <a:path w="304800" h="304800">
                <a:moveTo>
                  <a:pt x="180432" y="111862"/>
                </a:moveTo>
                <a:lnTo>
                  <a:pt x="180432" y="2829"/>
                </a:lnTo>
                <a:cubicBezTo>
                  <a:pt x="171317" y="1133"/>
                  <a:pt x="162001" y="0"/>
                  <a:pt x="152400" y="0"/>
                </a:cubicBezTo>
                <a:cubicBezTo>
                  <a:pt x="128064" y="0"/>
                  <a:pt x="105366" y="6229"/>
                  <a:pt x="84963" y="16393"/>
                </a:cubicBezTo>
                <a:lnTo>
                  <a:pt x="180432" y="111862"/>
                </a:lnTo>
                <a:close/>
              </a:path>
              <a:path w="304800" h="304800">
                <a:moveTo>
                  <a:pt x="124368" y="193853"/>
                </a:moveTo>
                <a:lnTo>
                  <a:pt x="124368" y="301981"/>
                </a:lnTo>
                <a:cubicBezTo>
                  <a:pt x="133483" y="303686"/>
                  <a:pt x="142799" y="304800"/>
                  <a:pt x="152400" y="304800"/>
                </a:cubicBezTo>
                <a:cubicBezTo>
                  <a:pt x="176508" y="304800"/>
                  <a:pt x="198987" y="298694"/>
                  <a:pt x="219266" y="288722"/>
                </a:cubicBezTo>
                <a:lnTo>
                  <a:pt x="124368" y="193853"/>
                </a:lnTo>
                <a:close/>
              </a:path>
              <a:path w="304800" h="304800">
                <a:moveTo>
                  <a:pt x="104232" y="159763"/>
                </a:moveTo>
                <a:lnTo>
                  <a:pt x="26194" y="237792"/>
                </a:lnTo>
                <a:cubicBezTo>
                  <a:pt x="44758" y="265176"/>
                  <a:pt x="72276" y="285569"/>
                  <a:pt x="104232" y="296285"/>
                </a:cubicBezTo>
                <a:lnTo>
                  <a:pt x="104232" y="159763"/>
                </a:lnTo>
                <a:close/>
              </a:path>
              <a:path w="304800" h="304800">
                <a:moveTo>
                  <a:pt x="2829" y="124368"/>
                </a:moveTo>
                <a:cubicBezTo>
                  <a:pt x="1133" y="133483"/>
                  <a:pt x="0" y="142799"/>
                  <a:pt x="0" y="152400"/>
                </a:cubicBezTo>
                <a:cubicBezTo>
                  <a:pt x="0" y="176584"/>
                  <a:pt x="6144" y="199130"/>
                  <a:pt x="16145" y="219408"/>
                </a:cubicBezTo>
                <a:lnTo>
                  <a:pt x="111195" y="124358"/>
                </a:lnTo>
                <a:lnTo>
                  <a:pt x="2829" y="124358"/>
                </a:lnTo>
                <a:close/>
              </a:path>
              <a:path w="304800" h="304800">
                <a:moveTo>
                  <a:pt x="66637" y="26489"/>
                </a:moveTo>
                <a:cubicBezTo>
                  <a:pt x="39443" y="45053"/>
                  <a:pt x="19183" y="72428"/>
                  <a:pt x="8525" y="104232"/>
                </a:cubicBezTo>
                <a:lnTo>
                  <a:pt x="144389" y="104232"/>
                </a:lnTo>
                <a:lnTo>
                  <a:pt x="66637" y="26489"/>
                </a:lnTo>
              </a:path>
            </a:pathLst>
          </a:custGeom>
          <a:solidFill>
            <a:srgbClr val="FFFFFF">
              <a:alpha val="100000"/>
            </a:srgbClr>
          </a:solidFill>
          <a:ln/>
        </p:spPr>
      </p:sp>
      <p:sp>
        <p:nvSpPr>
          <p:cNvPr id="9" name="Freeform 9"/>
          <p:cNvSpPr/>
          <p:nvPr/>
        </p:nvSpPr>
        <p:spPr>
          <a:xfrm>
            <a:off x="2313495" y="3538302"/>
            <a:ext cx="323420" cy="323420"/>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path>
              <a:path w="304800" h="304800">
                <a:moveTo>
                  <a:pt x="0" y="133350"/>
                </a:moveTo>
                <a:lnTo>
                  <a:pt x="152410" y="171450"/>
                </a:lnTo>
                <a:lnTo>
                  <a:pt x="304800" y="133350"/>
                </a:lnTo>
                <a:lnTo>
                  <a:pt x="304800" y="171450"/>
                </a:lnTo>
                <a:lnTo>
                  <a:pt x="152410" y="209550"/>
                </a:lnTo>
                <a:lnTo>
                  <a:pt x="0" y="171450"/>
                </a:lnTo>
                <a:close/>
              </a:path>
              <a:path w="304800" h="304800">
                <a:moveTo>
                  <a:pt x="0" y="57150"/>
                </a:moveTo>
                <a:lnTo>
                  <a:pt x="152410" y="19050"/>
                </a:lnTo>
                <a:lnTo>
                  <a:pt x="304800" y="57150"/>
                </a:lnTo>
                <a:lnTo>
                  <a:pt x="304800" y="95250"/>
                </a:lnTo>
                <a:lnTo>
                  <a:pt x="152410" y="133350"/>
                </a:lnTo>
                <a:lnTo>
                  <a:pt x="0" y="95250"/>
                </a:lnTo>
              </a:path>
            </a:pathLst>
          </a:custGeom>
          <a:solidFill>
            <a:srgbClr val="FFFFFF">
              <a:alpha val="100000"/>
            </a:srgbClr>
          </a:solidFill>
          <a:ln/>
        </p:spPr>
      </p:sp>
      <p:sp>
        <p:nvSpPr>
          <p:cNvPr id="10" name="Freeform 10"/>
          <p:cNvSpPr/>
          <p:nvPr/>
        </p:nvSpPr>
        <p:spPr>
          <a:xfrm>
            <a:off x="2352110" y="2772317"/>
            <a:ext cx="246190" cy="246190"/>
          </a:xfrm>
          <a:custGeom>
            <a:avLst/>
            <a:gdLst/>
            <a:ahLst/>
            <a:cxnLst/>
            <a:rect l="l" t="t" r="r" b="b"/>
            <a:pathLst>
              <a:path w="304800" h="304800">
                <a:moveTo>
                  <a:pt x="126463" y="0"/>
                </a:moveTo>
                <a:lnTo>
                  <a:pt x="0" y="0"/>
                </a:lnTo>
                <a:lnTo>
                  <a:pt x="0" y="126463"/>
                </a:lnTo>
                <a:lnTo>
                  <a:pt x="178298" y="304800"/>
                </a:lnTo>
                <a:lnTo>
                  <a:pt x="178298" y="178337"/>
                </a:lnTo>
                <a:lnTo>
                  <a:pt x="304800" y="178337"/>
                </a:lnTo>
                <a:lnTo>
                  <a:pt x="126463" y="0"/>
                </a:lnTo>
                <a:close/>
              </a:path>
              <a:path w="304800" h="304800">
                <a:moveTo>
                  <a:pt x="69647" y="105928"/>
                </a:moveTo>
                <a:cubicBezTo>
                  <a:pt x="49625" y="105928"/>
                  <a:pt x="33404" y="89706"/>
                  <a:pt x="33404" y="69685"/>
                </a:cubicBezTo>
                <a:cubicBezTo>
                  <a:pt x="33404" y="49663"/>
                  <a:pt x="49625" y="33442"/>
                  <a:pt x="69647" y="33442"/>
                </a:cubicBezTo>
                <a:cubicBezTo>
                  <a:pt x="89668" y="33442"/>
                  <a:pt x="105889" y="49663"/>
                  <a:pt x="105889" y="69685"/>
                </a:cubicBezTo>
                <a:cubicBezTo>
                  <a:pt x="105889" y="89706"/>
                  <a:pt x="89668" y="105928"/>
                  <a:pt x="69647" y="105928"/>
                </a:cubicBezTo>
              </a:path>
            </a:pathLst>
          </a:custGeom>
          <a:solidFill>
            <a:srgbClr val="FFFFFF">
              <a:alpha val="100000"/>
            </a:srgbClr>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674240" y="2182630"/>
            <a:ext cx="1339824" cy="979539"/>
          </a:xfrm>
          <a:prstGeom prst="rect">
            <a:avLst/>
          </a:prstGeom>
          <a:ln/>
        </p:spPr>
        <p:txBody>
          <a:bodyPr vert="horz" wrap="square" lIns="91440" tIns="45720" rIns="91440" bIns="45720" rtlCol="0" anchor="ctr" anchorCtr="0">
            <a:normAutofit/>
          </a:bodyPr>
          <a:lstStyle/>
          <a:p>
            <a:pPr algn="l">
              <a:lnSpc>
                <a:spcPct val="100000"/>
              </a:lnSpc>
              <a:spcBef>
                <a:spcPts val="375"/>
              </a:spcBef>
            </a:pPr>
            <a:r>
              <a:rPr lang="en-US" sz="5325" b="1">
                <a:solidFill>
                  <a:schemeClr val="lt2">
                    <a:alpha val="100000"/>
                  </a:schemeClr>
                </a:solidFill>
                <a:latin typeface="Helvetica"/>
                <a:ea typeface="Helvetica"/>
                <a:cs typeface="Helvetica"/>
              </a:rPr>
              <a:t>03</a:t>
            </a:r>
          </a:p>
        </p:txBody>
      </p:sp>
      <p:sp>
        <p:nvSpPr>
          <p:cNvPr id="3" name="TextBox 3"/>
          <p:cNvSpPr txBox="1"/>
          <p:nvPr/>
        </p:nvSpPr>
        <p:spPr>
          <a:xfrm>
            <a:off x="674240" y="3229579"/>
            <a:ext cx="5756246" cy="2006485"/>
          </a:xfrm>
          <a:prstGeom prst="rect">
            <a:avLst/>
          </a:prstGeom>
          <a:ln/>
        </p:spPr>
        <p:txBody>
          <a:bodyPr vert="horz" wrap="square" lIns="91440" tIns="45720" rIns="91440" bIns="45720" rtlCol="0" anchor="t" anchorCtr="0">
            <a:noAutofit/>
          </a:bodyPr>
          <a:lstStyle/>
          <a:p>
            <a:pPr algn="l">
              <a:lnSpc>
                <a:spcPct val="100000"/>
              </a:lnSpc>
              <a:spcBef>
                <a:spcPts val="375"/>
              </a:spcBef>
            </a:pPr>
            <a:r>
              <a:rPr lang="en-US" sz="4050" b="1">
                <a:solidFill>
                  <a:schemeClr val="lt2">
                    <a:alpha val="100000"/>
                  </a:schemeClr>
                </a:solidFill>
                <a:latin typeface="Noto Sans SC"/>
                <a:ea typeface="Noto Sans SC"/>
                <a:cs typeface="Noto Sans SC"/>
              </a:rPr>
              <a:t>Ilustrasi Kasus Transaksi Saham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Perhitungan Struktur Modal PT Borneo</a:t>
            </a:r>
          </a:p>
        </p:txBody>
      </p:sp>
      <p:pic>
        <p:nvPicPr>
          <p:cNvPr id="3" name="Picture 3"/>
          <p:cNvPicPr>
            <a:picLocks noChangeAspect="1"/>
          </p:cNvPicPr>
          <p:nvPr/>
        </p:nvPicPr>
        <p:blipFill>
          <a:blip r:embed="rId3"/>
          <a:srcRect l="23806" r="23806"/>
          <a:stretch>
            <a:fillRect/>
          </a:stretch>
        </p:blipFill>
        <p:spPr>
          <a:xfrm>
            <a:off x="548374" y="1306384"/>
            <a:ext cx="2540518" cy="4849454"/>
          </a:xfrm>
          <a:prstGeom prst="rect">
            <a:avLst/>
          </a:prstGeom>
        </p:spPr>
      </p:pic>
      <p:sp>
        <p:nvSpPr>
          <p:cNvPr id="4" name="TextBox 4"/>
          <p:cNvSpPr txBox="1"/>
          <p:nvPr/>
        </p:nvSpPr>
        <p:spPr>
          <a:xfrm>
            <a:off x="3340584" y="1688405"/>
            <a:ext cx="8109936" cy="115124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PT Borneo menerbitkan 100 lembar saham tambahan sehingga total saham beredar menjadi 600 lembar dengan nilai nominal Rp50.000 per lembar, menghasilkan total nilai modal saham sebesar Rp30.000.000 pada awal tahun 2011.</a:t>
            </a:r>
          </a:p>
        </p:txBody>
      </p:sp>
      <p:sp>
        <p:nvSpPr>
          <p:cNvPr id="5" name="TextBox 5"/>
          <p:cNvSpPr txBox="1"/>
          <p:nvPr/>
        </p:nvSpPr>
        <p:spPr>
          <a:xfrm>
            <a:off x="3340584" y="1249667"/>
            <a:ext cx="7146070" cy="449970"/>
          </a:xfrm>
          <a:prstGeom prst="rect">
            <a:avLst/>
          </a:prstGeom>
          <a:ln/>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Komposisi Modal Saham Baru</a:t>
            </a:r>
          </a:p>
        </p:txBody>
      </p:sp>
      <p:sp>
        <p:nvSpPr>
          <p:cNvPr id="6" name="TextBox 6"/>
          <p:cNvSpPr txBox="1"/>
          <p:nvPr/>
        </p:nvSpPr>
        <p:spPr>
          <a:xfrm>
            <a:off x="3334188" y="3389806"/>
            <a:ext cx="8109936" cy="115124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Penjualan saham baru dilakukan pada harga @Rp75.000, sehingga terdapat selisih harga jual di atas nilai nominal sebesar Rp25.000 per lembar, yang menghasilkan saldo agio saham baru senilai Rp2.500.000 dalam struktur permodalan.</a:t>
            </a:r>
          </a:p>
        </p:txBody>
      </p:sp>
      <p:sp>
        <p:nvSpPr>
          <p:cNvPr id="7" name="TextBox 7"/>
          <p:cNvSpPr txBox="1"/>
          <p:nvPr/>
        </p:nvSpPr>
        <p:spPr>
          <a:xfrm>
            <a:off x="3334188" y="2951068"/>
            <a:ext cx="7146070" cy="449970"/>
          </a:xfrm>
          <a:prstGeom prst="rect">
            <a:avLst/>
          </a:prstGeom>
          <a:ln/>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Pencatatan Agio Saham</a:t>
            </a:r>
          </a:p>
        </p:txBody>
      </p:sp>
      <p:sp>
        <p:nvSpPr>
          <p:cNvPr id="8" name="TextBox 8"/>
          <p:cNvSpPr txBox="1"/>
          <p:nvPr/>
        </p:nvSpPr>
        <p:spPr>
          <a:xfrm>
            <a:off x="3327792" y="5099311"/>
            <a:ext cx="8109936" cy="1151241"/>
          </a:xfrm>
          <a:prstGeom prst="rect">
            <a:avLst/>
          </a:prstGeom>
          <a:ln/>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 Saldo laba PT Borneo dihitung dari posisi awal Desember 2009 sebesar Rp2.250.000, ditambah laba tahun 2010 dan 2011, serta dikurangi pembagian dividen, sehingga menghasilkan total saldo laba ditahan akhir sebesar Rp7.250.000.</a:t>
            </a:r>
          </a:p>
        </p:txBody>
      </p:sp>
      <p:sp>
        <p:nvSpPr>
          <p:cNvPr id="9" name="TextBox 9"/>
          <p:cNvSpPr txBox="1"/>
          <p:nvPr/>
        </p:nvSpPr>
        <p:spPr>
          <a:xfrm>
            <a:off x="3327792" y="4660573"/>
            <a:ext cx="7146070" cy="449970"/>
          </a:xfrm>
          <a:prstGeom prst="rect">
            <a:avLst/>
          </a:prstGeom>
          <a:ln/>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Akumulasi Saldo Laba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Analisis Perubahan Investasi PT Citra</a:t>
            </a:r>
          </a:p>
        </p:txBody>
      </p:sp>
      <p:sp>
        <p:nvSpPr>
          <p:cNvPr id="3" name="AutoShape 3"/>
          <p:cNvSpPr/>
          <p:nvPr/>
        </p:nvSpPr>
        <p:spPr>
          <a:xfrm>
            <a:off x="974058" y="1246531"/>
            <a:ext cx="10286584" cy="1680414"/>
          </a:xfrm>
          <a:prstGeom prst="roundRect">
            <a:avLst>
              <a:gd name="adj" fmla="val 16667"/>
            </a:avLst>
          </a:prstGeom>
          <a:solidFill>
            <a:schemeClr val="lt2">
              <a:alpha val="80000"/>
            </a:schemeClr>
          </a:solidFill>
          <a:ln/>
        </p:spPr>
        <p:txBody>
          <a:bodyPr vert="horz" wrap="square" rtlCol="0" anchor="ctr" anchorCtr="0">
            <a:noAutofit/>
          </a:bodyPr>
          <a:lstStyle/>
          <a:p>
            <a:pPr algn="ctr">
              <a:lnSpc>
                <a:spcPct val="100000"/>
              </a:lnSpc>
              <a:spcBef>
                <a:spcPts val="375"/>
              </a:spcBef>
              <a:defRPr/>
            </a:pPr>
            <a:endParaRPr lang="en-US" sz="1100"/>
          </a:p>
        </p:txBody>
      </p:sp>
      <p:sp>
        <p:nvSpPr>
          <p:cNvPr id="4" name="AutoShape 4"/>
          <p:cNvSpPr/>
          <p:nvPr/>
        </p:nvSpPr>
        <p:spPr>
          <a:xfrm rot="1800000">
            <a:off x="569611" y="1606273"/>
            <a:ext cx="808893" cy="701803"/>
          </a:xfrm>
          <a:prstGeom prst="hexagon">
            <a:avLst>
              <a:gd name="adj" fmla="val 28663"/>
              <a:gd name="vf" fmla="val 115470"/>
            </a:avLst>
          </a:prstGeom>
          <a:solidFill>
            <a:schemeClr val="accent1">
              <a:alpha val="100000"/>
            </a:schemeClr>
          </a:solidFill>
          <a:ln/>
        </p:spPr>
      </p:sp>
      <p:sp>
        <p:nvSpPr>
          <p:cNvPr id="5" name="AutoShape 5"/>
          <p:cNvSpPr/>
          <p:nvPr/>
        </p:nvSpPr>
        <p:spPr>
          <a:xfrm>
            <a:off x="444528" y="1626422"/>
            <a:ext cx="1059059" cy="661505"/>
          </a:xfrm>
          <a:prstGeom prst="rect">
            <a:avLst/>
          </a:prstGeom>
          <a:noFill/>
          <a:ln/>
        </p:spPr>
        <p:txBody>
          <a:bodyPr vert="horz" wrap="square" lIns="95250" tIns="47625" rIns="95250" bIns="47625" rtlCol="0" anchor="ctr" anchorCtr="1">
            <a:noAutofit/>
          </a:bodyPr>
          <a:lstStyle/>
          <a:p>
            <a:pPr algn="ctr">
              <a:spcBef>
                <a:spcPts val="375"/>
              </a:spcBef>
              <a:defRPr/>
            </a:pPr>
            <a:r>
              <a:rPr lang="en-US" sz="2700">
                <a:solidFill>
                  <a:srgbClr val="FFFFFF">
                    <a:alpha val="100000"/>
                  </a:srgbClr>
                </a:solidFill>
                <a:latin typeface="Noto Sans SC"/>
                <a:ea typeface="Noto Sans SC"/>
                <a:cs typeface="Noto Sans SC"/>
              </a:rPr>
              <a:t>01</a:t>
            </a:r>
            <a:endParaRPr lang="en-US" sz="1100"/>
          </a:p>
        </p:txBody>
      </p:sp>
      <p:sp>
        <p:nvSpPr>
          <p:cNvPr id="6" name="TextBox 6"/>
          <p:cNvSpPr txBox="1"/>
          <p:nvPr/>
        </p:nvSpPr>
        <p:spPr>
          <a:xfrm>
            <a:off x="1764307" y="1768865"/>
            <a:ext cx="9193296" cy="1062967"/>
          </a:xfrm>
          <a:prstGeom prst="rect">
            <a:avLst/>
          </a:prstGeom>
          <a:ln/>
        </p:spPr>
        <p:txBody>
          <a:bodyPr vert="horz" wrap="square" lIns="0" tIns="0" rIns="0" bIns="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Akibat emisi saham baru oleh PT Borneo yang tidak dibeli oleh PT Citra, persentase kepemilikan induk menurun secara otomatis dari semula 90% (450/500 lembar) menjadi 75% (450/600 lembar) pada awal periode 2011.</a:t>
            </a:r>
          </a:p>
        </p:txBody>
      </p:sp>
      <p:sp>
        <p:nvSpPr>
          <p:cNvPr id="7" name="TextBox 7"/>
          <p:cNvSpPr txBox="1"/>
          <p:nvPr/>
        </p:nvSpPr>
        <p:spPr>
          <a:xfrm>
            <a:off x="1760497" y="1366658"/>
            <a:ext cx="6534537" cy="342900"/>
          </a:xfrm>
          <a:prstGeom prst="rect">
            <a:avLst/>
          </a:prstGeom>
          <a:ln/>
        </p:spPr>
        <p:txBody>
          <a:bodyPr vert="horz" wrap="square" lIns="0" tIns="0" rIns="0" bIns="0" rtlCol="0" anchor="ctr" anchorCtr="0">
            <a:noAutofit/>
          </a:bodyPr>
          <a:lstStyle/>
          <a:p>
            <a:pPr>
              <a:lnSpc>
                <a:spcPct val="100000"/>
              </a:lnSpc>
              <a:spcBef>
                <a:spcPts val="375"/>
              </a:spcBef>
            </a:pPr>
            <a:r>
              <a:rPr lang="en-US" sz="2100" b="1">
                <a:solidFill>
                  <a:schemeClr val="accent1">
                    <a:alpha val="100000"/>
                  </a:schemeClr>
                </a:solidFill>
                <a:latin typeface="Noto Sans SC"/>
                <a:ea typeface="Noto Sans SC"/>
                <a:cs typeface="Noto Sans SC"/>
              </a:rPr>
              <a:t>Penurunan Persentase Kepemilikan</a:t>
            </a:r>
          </a:p>
        </p:txBody>
      </p:sp>
      <p:sp>
        <p:nvSpPr>
          <p:cNvPr id="8" name="AutoShape 8"/>
          <p:cNvSpPr/>
          <p:nvPr/>
        </p:nvSpPr>
        <p:spPr>
          <a:xfrm>
            <a:off x="1255826" y="3051285"/>
            <a:ext cx="10286584" cy="1680414"/>
          </a:xfrm>
          <a:prstGeom prst="roundRect">
            <a:avLst>
              <a:gd name="adj" fmla="val 16667"/>
            </a:avLst>
          </a:prstGeom>
          <a:solidFill>
            <a:schemeClr val="lt2">
              <a:alpha val="80000"/>
            </a:schemeClr>
          </a:solidFill>
          <a:ln/>
        </p:spPr>
        <p:txBody>
          <a:bodyPr vert="horz" wrap="square" rtlCol="0" anchor="ctr" anchorCtr="0">
            <a:noAutofit/>
          </a:bodyPr>
          <a:lstStyle/>
          <a:p>
            <a:pPr algn="ctr">
              <a:lnSpc>
                <a:spcPct val="100000"/>
              </a:lnSpc>
              <a:spcBef>
                <a:spcPts val="375"/>
              </a:spcBef>
              <a:defRPr/>
            </a:pPr>
            <a:endParaRPr lang="en-US" sz="1100"/>
          </a:p>
        </p:txBody>
      </p:sp>
      <p:sp>
        <p:nvSpPr>
          <p:cNvPr id="9" name="AutoShape 9"/>
          <p:cNvSpPr/>
          <p:nvPr/>
        </p:nvSpPr>
        <p:spPr>
          <a:xfrm rot="1800000">
            <a:off x="851379" y="3411028"/>
            <a:ext cx="808893" cy="701803"/>
          </a:xfrm>
          <a:prstGeom prst="hexagon">
            <a:avLst>
              <a:gd name="adj" fmla="val 28663"/>
              <a:gd name="vf" fmla="val 115470"/>
            </a:avLst>
          </a:prstGeom>
          <a:solidFill>
            <a:schemeClr val="accent1">
              <a:alpha val="100000"/>
            </a:schemeClr>
          </a:solidFill>
          <a:ln/>
        </p:spPr>
      </p:sp>
      <p:sp>
        <p:nvSpPr>
          <p:cNvPr id="10" name="AutoShape 10"/>
          <p:cNvSpPr/>
          <p:nvPr/>
        </p:nvSpPr>
        <p:spPr>
          <a:xfrm>
            <a:off x="726296" y="3431176"/>
            <a:ext cx="1059059" cy="661505"/>
          </a:xfrm>
          <a:prstGeom prst="rect">
            <a:avLst/>
          </a:prstGeom>
          <a:noFill/>
          <a:ln/>
        </p:spPr>
        <p:txBody>
          <a:bodyPr vert="horz" wrap="square" lIns="95250" tIns="47625" rIns="95250" bIns="47625" rtlCol="0" anchor="ctr" anchorCtr="1">
            <a:noAutofit/>
          </a:bodyPr>
          <a:lstStyle/>
          <a:p>
            <a:pPr algn="ctr">
              <a:spcBef>
                <a:spcPts val="375"/>
              </a:spcBef>
              <a:defRPr/>
            </a:pPr>
            <a:r>
              <a:rPr lang="en-US" sz="2700">
                <a:solidFill>
                  <a:srgbClr val="FFFFFF">
                    <a:alpha val="100000"/>
                  </a:srgbClr>
                </a:solidFill>
                <a:latin typeface="Noto Sans SC"/>
                <a:ea typeface="Noto Sans SC"/>
                <a:cs typeface="Noto Sans SC"/>
              </a:rPr>
              <a:t>02</a:t>
            </a:r>
            <a:endParaRPr lang="en-US" sz="1100"/>
          </a:p>
        </p:txBody>
      </p:sp>
      <p:sp>
        <p:nvSpPr>
          <p:cNvPr id="11" name="TextBox 11"/>
          <p:cNvSpPr txBox="1"/>
          <p:nvPr/>
        </p:nvSpPr>
        <p:spPr>
          <a:xfrm>
            <a:off x="2046075" y="3573620"/>
            <a:ext cx="9193296" cy="1062967"/>
          </a:xfrm>
          <a:prstGeom prst="rect">
            <a:avLst/>
          </a:prstGeom>
          <a:ln/>
        </p:spPr>
        <p:txBody>
          <a:bodyPr vert="horz" wrap="square" lIns="0" tIns="0" rIns="0" bIns="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Berdasarkan metode harga perolehan, transaksi emisi saham anak tidak mengubah nilai tercatat investasi pada buku induk sebesar Rp27.000.000, namun memengaruhi perhitungan eliminasi dan pengakuan hak minoritas dalam penyusunan laporan konsolidasi.</a:t>
            </a:r>
          </a:p>
        </p:txBody>
      </p:sp>
      <p:sp>
        <p:nvSpPr>
          <p:cNvPr id="12" name="TextBox 12"/>
          <p:cNvSpPr txBox="1"/>
          <p:nvPr/>
        </p:nvSpPr>
        <p:spPr>
          <a:xfrm>
            <a:off x="2042265" y="3171413"/>
            <a:ext cx="6534537" cy="342900"/>
          </a:xfrm>
          <a:prstGeom prst="rect">
            <a:avLst/>
          </a:prstGeom>
          <a:ln/>
        </p:spPr>
        <p:txBody>
          <a:bodyPr vert="horz" wrap="square" lIns="0" tIns="0" rIns="0" bIns="0" rtlCol="0" anchor="ctr" anchorCtr="0">
            <a:noAutofit/>
          </a:bodyPr>
          <a:lstStyle/>
          <a:p>
            <a:pPr>
              <a:lnSpc>
                <a:spcPct val="100000"/>
              </a:lnSpc>
              <a:spcBef>
                <a:spcPts val="375"/>
              </a:spcBef>
            </a:pPr>
            <a:r>
              <a:rPr lang="en-US" sz="2100" b="1">
                <a:solidFill>
                  <a:schemeClr val="accent1">
                    <a:alpha val="100000"/>
                  </a:schemeClr>
                </a:solidFill>
                <a:latin typeface="Noto Sans SC"/>
                <a:ea typeface="Noto Sans SC"/>
                <a:cs typeface="Noto Sans SC"/>
              </a:rPr>
              <a:t>Stabilitas Nilai Investasi</a:t>
            </a:r>
          </a:p>
        </p:txBody>
      </p:sp>
      <p:sp>
        <p:nvSpPr>
          <p:cNvPr id="13" name="AutoShape 13"/>
          <p:cNvSpPr/>
          <p:nvPr/>
        </p:nvSpPr>
        <p:spPr>
          <a:xfrm>
            <a:off x="1547403" y="4876796"/>
            <a:ext cx="10286584" cy="1680414"/>
          </a:xfrm>
          <a:prstGeom prst="roundRect">
            <a:avLst>
              <a:gd name="adj" fmla="val 16667"/>
            </a:avLst>
          </a:prstGeom>
          <a:solidFill>
            <a:schemeClr val="lt2">
              <a:alpha val="80000"/>
            </a:schemeClr>
          </a:solidFill>
          <a:ln/>
        </p:spPr>
        <p:txBody>
          <a:bodyPr vert="horz" wrap="square" rtlCol="0" anchor="ctr" anchorCtr="0">
            <a:noAutofit/>
          </a:bodyPr>
          <a:lstStyle/>
          <a:p>
            <a:pPr algn="ctr">
              <a:lnSpc>
                <a:spcPct val="100000"/>
              </a:lnSpc>
              <a:spcBef>
                <a:spcPts val="375"/>
              </a:spcBef>
              <a:defRPr/>
            </a:pPr>
            <a:endParaRPr lang="en-US" sz="1100"/>
          </a:p>
        </p:txBody>
      </p:sp>
      <p:sp>
        <p:nvSpPr>
          <p:cNvPr id="14" name="AutoShape 14"/>
          <p:cNvSpPr/>
          <p:nvPr/>
        </p:nvSpPr>
        <p:spPr>
          <a:xfrm rot="1800000">
            <a:off x="1142957" y="5236539"/>
            <a:ext cx="808893" cy="701803"/>
          </a:xfrm>
          <a:prstGeom prst="hexagon">
            <a:avLst>
              <a:gd name="adj" fmla="val 28663"/>
              <a:gd name="vf" fmla="val 115470"/>
            </a:avLst>
          </a:prstGeom>
          <a:solidFill>
            <a:schemeClr val="accent1">
              <a:alpha val="100000"/>
            </a:schemeClr>
          </a:solidFill>
          <a:ln/>
        </p:spPr>
      </p:sp>
      <p:sp>
        <p:nvSpPr>
          <p:cNvPr id="15" name="AutoShape 15"/>
          <p:cNvSpPr/>
          <p:nvPr/>
        </p:nvSpPr>
        <p:spPr>
          <a:xfrm>
            <a:off x="1017873" y="5256687"/>
            <a:ext cx="1059059" cy="661505"/>
          </a:xfrm>
          <a:prstGeom prst="rect">
            <a:avLst/>
          </a:prstGeom>
          <a:noFill/>
          <a:ln/>
        </p:spPr>
        <p:txBody>
          <a:bodyPr vert="horz" wrap="square" lIns="95250" tIns="47625" rIns="95250" bIns="47625" rtlCol="0" anchor="ctr" anchorCtr="1">
            <a:noAutofit/>
          </a:bodyPr>
          <a:lstStyle/>
          <a:p>
            <a:pPr algn="ctr">
              <a:spcBef>
                <a:spcPts val="375"/>
              </a:spcBef>
              <a:defRPr/>
            </a:pPr>
            <a:r>
              <a:rPr lang="en-US" sz="2700">
                <a:solidFill>
                  <a:srgbClr val="FFFFFF">
                    <a:alpha val="100000"/>
                  </a:srgbClr>
                </a:solidFill>
                <a:latin typeface="Noto Sans SC"/>
                <a:ea typeface="Noto Sans SC"/>
                <a:cs typeface="Noto Sans SC"/>
              </a:rPr>
              <a:t>03</a:t>
            </a:r>
            <a:endParaRPr lang="en-US" sz="1100"/>
          </a:p>
        </p:txBody>
      </p:sp>
      <p:sp>
        <p:nvSpPr>
          <p:cNvPr id="16" name="TextBox 16"/>
          <p:cNvSpPr txBox="1"/>
          <p:nvPr/>
        </p:nvSpPr>
        <p:spPr>
          <a:xfrm>
            <a:off x="2337652" y="5399131"/>
            <a:ext cx="9193296" cy="1062967"/>
          </a:xfrm>
          <a:prstGeom prst="rect">
            <a:avLst/>
          </a:prstGeom>
          <a:ln/>
        </p:spPr>
        <p:txBody>
          <a:bodyPr vert="horz" wrap="square" lIns="0" tIns="0" rIns="0" bIns="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Perubahan struktur modal anak mengakibatkan penyesuaian pada kenaikan saldo laba ditahan konsolidasi untuk perusahaan induk, yang mencakup bagian atas laba yang belum dibagi serta kenaikan elemen agio saham pada anak perusahaan.</a:t>
            </a:r>
          </a:p>
        </p:txBody>
      </p:sp>
      <p:sp>
        <p:nvSpPr>
          <p:cNvPr id="17" name="TextBox 17"/>
          <p:cNvSpPr txBox="1"/>
          <p:nvPr/>
        </p:nvSpPr>
        <p:spPr>
          <a:xfrm>
            <a:off x="2333842" y="4996923"/>
            <a:ext cx="6534537" cy="342900"/>
          </a:xfrm>
          <a:prstGeom prst="rect">
            <a:avLst/>
          </a:prstGeom>
          <a:ln/>
        </p:spPr>
        <p:txBody>
          <a:bodyPr vert="horz" wrap="square" lIns="0" tIns="0" rIns="0" bIns="0" rtlCol="0" anchor="ctr" anchorCtr="0">
            <a:noAutofit/>
          </a:bodyPr>
          <a:lstStyle/>
          <a:p>
            <a:pPr>
              <a:lnSpc>
                <a:spcPct val="100000"/>
              </a:lnSpc>
              <a:spcBef>
                <a:spcPts val="375"/>
              </a:spcBef>
            </a:pPr>
            <a:r>
              <a:rPr lang="en-US" sz="2100" b="1">
                <a:solidFill>
                  <a:schemeClr val="accent1">
                    <a:alpha val="100000"/>
                  </a:schemeClr>
                </a:solidFill>
                <a:latin typeface="Noto Sans SC"/>
                <a:ea typeface="Noto Sans SC"/>
                <a:cs typeface="Noto Sans SC"/>
              </a:rPr>
              <a:t>Dampak pada Laba Ditahan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674240" y="2182630"/>
            <a:ext cx="1339824" cy="979539"/>
          </a:xfrm>
          <a:prstGeom prst="rect">
            <a:avLst/>
          </a:prstGeom>
          <a:ln/>
        </p:spPr>
        <p:txBody>
          <a:bodyPr vert="horz" wrap="square" lIns="91440" tIns="45720" rIns="91440" bIns="45720" rtlCol="0" anchor="ctr" anchorCtr="0">
            <a:normAutofit/>
          </a:bodyPr>
          <a:lstStyle/>
          <a:p>
            <a:pPr algn="l">
              <a:lnSpc>
                <a:spcPct val="100000"/>
              </a:lnSpc>
              <a:spcBef>
                <a:spcPts val="375"/>
              </a:spcBef>
            </a:pPr>
            <a:r>
              <a:rPr lang="en-US" sz="5325" b="1">
                <a:solidFill>
                  <a:schemeClr val="lt2">
                    <a:alpha val="100000"/>
                  </a:schemeClr>
                </a:solidFill>
                <a:latin typeface="Helvetica"/>
                <a:ea typeface="Helvetica"/>
                <a:cs typeface="Helvetica"/>
              </a:rPr>
              <a:t>04</a:t>
            </a:r>
          </a:p>
        </p:txBody>
      </p:sp>
      <p:sp>
        <p:nvSpPr>
          <p:cNvPr id="3" name="TextBox 3"/>
          <p:cNvSpPr txBox="1"/>
          <p:nvPr/>
        </p:nvSpPr>
        <p:spPr>
          <a:xfrm>
            <a:off x="674240" y="3229579"/>
            <a:ext cx="5756246" cy="2006485"/>
          </a:xfrm>
          <a:prstGeom prst="rect">
            <a:avLst/>
          </a:prstGeom>
          <a:ln/>
        </p:spPr>
        <p:txBody>
          <a:bodyPr vert="horz" wrap="square" lIns="91440" tIns="45720" rIns="91440" bIns="45720" rtlCol="0" anchor="t" anchorCtr="0">
            <a:noAutofit/>
          </a:bodyPr>
          <a:lstStyle/>
          <a:p>
            <a:pPr algn="l">
              <a:lnSpc>
                <a:spcPct val="100000"/>
              </a:lnSpc>
              <a:spcBef>
                <a:spcPts val="375"/>
              </a:spcBef>
            </a:pPr>
            <a:r>
              <a:rPr lang="en-US" sz="4050" b="1">
                <a:solidFill>
                  <a:schemeClr val="lt2">
                    <a:alpha val="100000"/>
                  </a:schemeClr>
                </a:solidFill>
                <a:latin typeface="Noto Sans SC"/>
                <a:ea typeface="Noto Sans SC"/>
                <a:cs typeface="Noto Sans SC"/>
              </a:rPr>
              <a:t>Implementasi Metode Harga Perolehan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94501" y="3329974"/>
            <a:ext cx="1005648" cy="1005648"/>
          </a:xfrm>
          <a:prstGeom prst="roundRect">
            <a:avLst>
              <a:gd name="adj" fmla="val 15104"/>
            </a:avLst>
          </a:prstGeom>
          <a:solidFill>
            <a:schemeClr val="accent1">
              <a:alpha val="100000"/>
            </a:schemeClr>
          </a:solidFill>
          <a:ln/>
        </p:spPr>
      </p:sp>
      <p:sp>
        <p:nvSpPr>
          <p:cNvPr id="3" name="AutoShape 3"/>
          <p:cNvSpPr/>
          <p:nvPr/>
        </p:nvSpPr>
        <p:spPr>
          <a:xfrm>
            <a:off x="794501" y="5117778"/>
            <a:ext cx="1005648" cy="1005648"/>
          </a:xfrm>
          <a:prstGeom prst="roundRect">
            <a:avLst>
              <a:gd name="adj" fmla="val 15104"/>
            </a:avLst>
          </a:prstGeom>
          <a:solidFill>
            <a:schemeClr val="accent1">
              <a:alpha val="100000"/>
            </a:schemeClr>
          </a:solidFill>
          <a:ln/>
        </p:spPr>
      </p:sp>
      <p:sp>
        <p:nvSpPr>
          <p:cNvPr id="4" name="TextBox 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Prosedur Eliminasi Konsolidasi</a:t>
            </a:r>
          </a:p>
        </p:txBody>
      </p:sp>
      <p:sp>
        <p:nvSpPr>
          <p:cNvPr id="5" name="AutoShape 5"/>
          <p:cNvSpPr/>
          <p:nvPr/>
        </p:nvSpPr>
        <p:spPr>
          <a:xfrm>
            <a:off x="794501" y="1589794"/>
            <a:ext cx="1005648" cy="1005648"/>
          </a:xfrm>
          <a:prstGeom prst="roundRect">
            <a:avLst>
              <a:gd name="adj" fmla="val 15104"/>
            </a:avLst>
          </a:prstGeom>
          <a:solidFill>
            <a:schemeClr val="accent1">
              <a:alpha val="100000"/>
            </a:schemeClr>
          </a:solidFill>
          <a:ln/>
        </p:spPr>
      </p:sp>
      <p:sp>
        <p:nvSpPr>
          <p:cNvPr id="6" name="TextBox 6"/>
          <p:cNvSpPr txBox="1"/>
          <p:nvPr/>
        </p:nvSpPr>
        <p:spPr>
          <a:xfrm>
            <a:off x="2068768" y="3634626"/>
            <a:ext cx="9355961" cy="1102152"/>
          </a:xfrm>
          <a:prstGeom prst="rect">
            <a:avLst/>
          </a:prstGeom>
          <a:ln/>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Meskipun nilai investasi tetap, eliminasi terhadap modal saham anak harus mencerminkan persentase kepemilikan terbaru. Hal ini dilakukan dengan mengalikan persentase kepemilikan saham induk yang baru terhadap total modal saham anak perusahaan yang telah berkembang.</a:t>
            </a:r>
          </a:p>
        </p:txBody>
      </p:sp>
      <p:sp>
        <p:nvSpPr>
          <p:cNvPr id="7" name="TextBox 7"/>
          <p:cNvSpPr txBox="1"/>
          <p:nvPr/>
        </p:nvSpPr>
        <p:spPr>
          <a:xfrm>
            <a:off x="2068768" y="3097764"/>
            <a:ext cx="7126614" cy="582634"/>
          </a:xfrm>
          <a:prstGeom prst="rect">
            <a:avLst/>
          </a:prstGeom>
          <a:ln/>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Menyesuaikan proporsi eliminasi modal</a:t>
            </a:r>
          </a:p>
        </p:txBody>
      </p:sp>
      <p:sp>
        <p:nvSpPr>
          <p:cNvPr id="8" name="Freeform 8"/>
          <p:cNvSpPr/>
          <p:nvPr/>
        </p:nvSpPr>
        <p:spPr>
          <a:xfrm>
            <a:off x="1083690" y="1852261"/>
            <a:ext cx="427271" cy="427271"/>
          </a:xfrm>
          <a:custGeom>
            <a:avLst/>
            <a:gdLst/>
            <a:ahLst/>
            <a:cxnLst/>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path>
              <a:path w="304800" h="304800">
                <a:moveTo>
                  <a:pt x="259080" y="152400"/>
                </a:moveTo>
                <a:lnTo>
                  <a:pt x="304800" y="152400"/>
                </a:lnTo>
                <a:lnTo>
                  <a:pt x="304800" y="304800"/>
                </a:lnTo>
                <a:lnTo>
                  <a:pt x="259080" y="304800"/>
                </a:lnTo>
                <a:lnTo>
                  <a:pt x="259080" y="152400"/>
                </a:lnTo>
              </a:path>
            </a:pathLst>
          </a:custGeom>
          <a:solidFill>
            <a:srgbClr val="FFFFFF">
              <a:alpha val="100000"/>
            </a:srgbClr>
          </a:solidFill>
          <a:ln/>
        </p:spPr>
      </p:sp>
      <p:sp>
        <p:nvSpPr>
          <p:cNvPr id="9" name="Freeform 9"/>
          <p:cNvSpPr/>
          <p:nvPr/>
        </p:nvSpPr>
        <p:spPr>
          <a:xfrm>
            <a:off x="1070766" y="3606239"/>
            <a:ext cx="453118" cy="453118"/>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path>
              <a:path w="304800" h="304800">
                <a:moveTo>
                  <a:pt x="0" y="133350"/>
                </a:moveTo>
                <a:lnTo>
                  <a:pt x="152410" y="171450"/>
                </a:lnTo>
                <a:lnTo>
                  <a:pt x="304800" y="133350"/>
                </a:lnTo>
                <a:lnTo>
                  <a:pt x="304800" y="171450"/>
                </a:lnTo>
                <a:lnTo>
                  <a:pt x="152410" y="209550"/>
                </a:lnTo>
                <a:lnTo>
                  <a:pt x="0" y="171450"/>
                </a:lnTo>
                <a:close/>
              </a:path>
              <a:path w="304800" h="304800">
                <a:moveTo>
                  <a:pt x="0" y="57150"/>
                </a:moveTo>
                <a:lnTo>
                  <a:pt x="152410" y="19050"/>
                </a:lnTo>
                <a:lnTo>
                  <a:pt x="304800" y="57150"/>
                </a:lnTo>
                <a:lnTo>
                  <a:pt x="304800" y="95250"/>
                </a:lnTo>
                <a:lnTo>
                  <a:pt x="152410" y="133350"/>
                </a:lnTo>
                <a:lnTo>
                  <a:pt x="0" y="95250"/>
                </a:lnTo>
              </a:path>
            </a:pathLst>
          </a:custGeom>
          <a:solidFill>
            <a:srgbClr val="FFFFFF">
              <a:alpha val="100000"/>
            </a:srgbClr>
          </a:solidFill>
          <a:ln/>
        </p:spPr>
      </p:sp>
      <p:sp>
        <p:nvSpPr>
          <p:cNvPr id="10" name="Freeform 10"/>
          <p:cNvSpPr/>
          <p:nvPr/>
        </p:nvSpPr>
        <p:spPr>
          <a:xfrm>
            <a:off x="1078579" y="5401856"/>
            <a:ext cx="437493" cy="437493"/>
          </a:xfrm>
          <a:custGeom>
            <a:avLst/>
            <a:gdLst/>
            <a:ahLst/>
            <a:cxnLst/>
            <a:rect l="l" t="t" r="r" b="b"/>
            <a:pathLst>
              <a:path w="304800" h="304800">
                <a:moveTo>
                  <a:pt x="0" y="91440"/>
                </a:moveTo>
                <a:lnTo>
                  <a:pt x="152400" y="0"/>
                </a:lnTo>
                <a:lnTo>
                  <a:pt x="304800" y="91440"/>
                </a:lnTo>
                <a:lnTo>
                  <a:pt x="304800" y="121920"/>
                </a:lnTo>
                <a:lnTo>
                  <a:pt x="0" y="121920"/>
                </a:lnTo>
                <a:lnTo>
                  <a:pt x="0" y="91440"/>
                </a:lnTo>
                <a:close/>
              </a:path>
              <a:path w="304800" h="304800">
                <a:moveTo>
                  <a:pt x="0" y="274320"/>
                </a:moveTo>
                <a:lnTo>
                  <a:pt x="304800" y="274320"/>
                </a:lnTo>
                <a:lnTo>
                  <a:pt x="304800" y="304800"/>
                </a:lnTo>
                <a:lnTo>
                  <a:pt x="0" y="304800"/>
                </a:lnTo>
                <a:lnTo>
                  <a:pt x="0" y="274320"/>
                </a:lnTo>
                <a:close/>
              </a:path>
              <a:path w="304800" h="304800">
                <a:moveTo>
                  <a:pt x="30480" y="243840"/>
                </a:moveTo>
                <a:lnTo>
                  <a:pt x="274320" y="243840"/>
                </a:lnTo>
                <a:lnTo>
                  <a:pt x="274320" y="274320"/>
                </a:lnTo>
                <a:lnTo>
                  <a:pt x="30480" y="274320"/>
                </a:lnTo>
                <a:lnTo>
                  <a:pt x="30480" y="243840"/>
                </a:lnTo>
                <a:close/>
              </a:path>
              <a:path w="304800" h="304800">
                <a:moveTo>
                  <a:pt x="30480" y="121920"/>
                </a:moveTo>
                <a:lnTo>
                  <a:pt x="91440" y="121920"/>
                </a:lnTo>
                <a:lnTo>
                  <a:pt x="91440" y="243840"/>
                </a:lnTo>
                <a:lnTo>
                  <a:pt x="30480" y="243840"/>
                </a:lnTo>
                <a:lnTo>
                  <a:pt x="30480" y="121920"/>
                </a:lnTo>
                <a:close/>
              </a:path>
              <a:path w="304800" h="304800">
                <a:moveTo>
                  <a:pt x="121920" y="121920"/>
                </a:moveTo>
                <a:lnTo>
                  <a:pt x="182880" y="121920"/>
                </a:lnTo>
                <a:lnTo>
                  <a:pt x="182880" y="243840"/>
                </a:lnTo>
                <a:lnTo>
                  <a:pt x="121920" y="243840"/>
                </a:lnTo>
                <a:lnTo>
                  <a:pt x="121920" y="121920"/>
                </a:lnTo>
                <a:close/>
              </a:path>
              <a:path w="304800" h="304800">
                <a:moveTo>
                  <a:pt x="213360" y="121920"/>
                </a:moveTo>
                <a:lnTo>
                  <a:pt x="274320" y="121920"/>
                </a:lnTo>
                <a:lnTo>
                  <a:pt x="274320" y="243840"/>
                </a:lnTo>
                <a:lnTo>
                  <a:pt x="213360" y="243840"/>
                </a:lnTo>
                <a:lnTo>
                  <a:pt x="213360" y="121920"/>
                </a:lnTo>
              </a:path>
            </a:pathLst>
          </a:custGeom>
          <a:solidFill>
            <a:srgbClr val="FFFFFF">
              <a:alpha val="100000"/>
            </a:srgbClr>
          </a:solidFill>
          <a:ln/>
        </p:spPr>
      </p:sp>
      <p:sp>
        <p:nvSpPr>
          <p:cNvPr id="11" name="TextBox 11"/>
          <p:cNvSpPr txBox="1"/>
          <p:nvPr/>
        </p:nvSpPr>
        <p:spPr>
          <a:xfrm>
            <a:off x="2068768" y="1867527"/>
            <a:ext cx="9355961" cy="1104421"/>
          </a:xfrm>
          <a:prstGeom prst="rect">
            <a:avLst/>
          </a:prstGeom>
          <a:ln/>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Prosedur eliminasi dalam metode harga perolehan tetap bertitik tolak pada posisi keuangan saat perolehan awal saham. Perubahan struktur modal anak perusahaan setelah tanggal akuisisi tidak mengubah nilai investasi historis yang tercatat pada buku induk.</a:t>
            </a:r>
          </a:p>
        </p:txBody>
      </p:sp>
      <p:sp>
        <p:nvSpPr>
          <p:cNvPr id="12" name="TextBox 12"/>
          <p:cNvSpPr txBox="1"/>
          <p:nvPr/>
        </p:nvSpPr>
        <p:spPr>
          <a:xfrm>
            <a:off x="2068768" y="1330664"/>
            <a:ext cx="7126614" cy="582634"/>
          </a:xfrm>
          <a:prstGeom prst="rect">
            <a:avLst/>
          </a:prstGeom>
          <a:ln/>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Menetapkan dasar eliminasi investasi</a:t>
            </a:r>
          </a:p>
        </p:txBody>
      </p:sp>
      <p:sp>
        <p:nvSpPr>
          <p:cNvPr id="13" name="TextBox 13"/>
          <p:cNvSpPr txBox="1"/>
          <p:nvPr/>
        </p:nvSpPr>
        <p:spPr>
          <a:xfrm>
            <a:off x="2068768" y="5332100"/>
            <a:ext cx="9355961" cy="1112888"/>
          </a:xfrm>
          <a:prstGeom prst="rect">
            <a:avLst/>
          </a:prstGeom>
          <a:ln/>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Kenaikan hak penyertaan induk yang timbul akibat transaksi modal anak perusahaan harus diakui di luar saldo laba. Kenaikan ini mencakup bagian induk atas elemen-elemen ekuitas lainnya, seperti agio saham yang muncul dari emisi saham baru.</a:t>
            </a:r>
          </a:p>
        </p:txBody>
      </p:sp>
      <p:sp>
        <p:nvSpPr>
          <p:cNvPr id="14" name="TextBox 14"/>
          <p:cNvSpPr txBox="1"/>
          <p:nvPr/>
        </p:nvSpPr>
        <p:spPr>
          <a:xfrm>
            <a:off x="2068768" y="4813719"/>
            <a:ext cx="7126614" cy="582634"/>
          </a:xfrm>
          <a:prstGeom prst="rect">
            <a:avLst/>
          </a:prstGeom>
          <a:ln/>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Mengakui kenaikan hak penyertaan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Kertas Kerja Konsolidasi</a:t>
            </a:r>
          </a:p>
        </p:txBody>
      </p:sp>
      <p:sp>
        <p:nvSpPr>
          <p:cNvPr id="3" name="AutoShape 3"/>
          <p:cNvSpPr/>
          <p:nvPr/>
        </p:nvSpPr>
        <p:spPr>
          <a:xfrm>
            <a:off x="974058" y="1246531"/>
            <a:ext cx="10286584" cy="1680414"/>
          </a:xfrm>
          <a:prstGeom prst="roundRect">
            <a:avLst>
              <a:gd name="adj" fmla="val 16667"/>
            </a:avLst>
          </a:prstGeom>
          <a:solidFill>
            <a:schemeClr val="lt2">
              <a:alpha val="80000"/>
            </a:schemeClr>
          </a:solidFill>
          <a:ln/>
        </p:spPr>
        <p:txBody>
          <a:bodyPr vert="horz" wrap="square" rtlCol="0" anchor="ctr" anchorCtr="0">
            <a:noAutofit/>
          </a:bodyPr>
          <a:lstStyle/>
          <a:p>
            <a:pPr algn="ctr">
              <a:lnSpc>
                <a:spcPct val="100000"/>
              </a:lnSpc>
              <a:spcBef>
                <a:spcPts val="375"/>
              </a:spcBef>
              <a:defRPr/>
            </a:pPr>
            <a:endParaRPr lang="en-US" sz="1100"/>
          </a:p>
        </p:txBody>
      </p:sp>
      <p:sp>
        <p:nvSpPr>
          <p:cNvPr id="4" name="AutoShape 4"/>
          <p:cNvSpPr/>
          <p:nvPr/>
        </p:nvSpPr>
        <p:spPr>
          <a:xfrm rot="1800000">
            <a:off x="569611" y="1606273"/>
            <a:ext cx="808893" cy="701803"/>
          </a:xfrm>
          <a:prstGeom prst="hexagon">
            <a:avLst>
              <a:gd name="adj" fmla="val 28663"/>
              <a:gd name="vf" fmla="val 115470"/>
            </a:avLst>
          </a:prstGeom>
          <a:solidFill>
            <a:schemeClr val="accent1">
              <a:alpha val="100000"/>
            </a:schemeClr>
          </a:solidFill>
          <a:ln/>
        </p:spPr>
      </p:sp>
      <p:sp>
        <p:nvSpPr>
          <p:cNvPr id="5" name="AutoShape 5"/>
          <p:cNvSpPr/>
          <p:nvPr/>
        </p:nvSpPr>
        <p:spPr>
          <a:xfrm>
            <a:off x="444528" y="1626422"/>
            <a:ext cx="1059059" cy="661505"/>
          </a:xfrm>
          <a:prstGeom prst="rect">
            <a:avLst/>
          </a:prstGeom>
          <a:noFill/>
          <a:ln/>
        </p:spPr>
        <p:txBody>
          <a:bodyPr vert="horz" wrap="square" lIns="95250" tIns="47625" rIns="95250" bIns="47625" rtlCol="0" anchor="ctr" anchorCtr="1">
            <a:noAutofit/>
          </a:bodyPr>
          <a:lstStyle/>
          <a:p>
            <a:pPr algn="ctr">
              <a:spcBef>
                <a:spcPts val="375"/>
              </a:spcBef>
              <a:defRPr/>
            </a:pPr>
            <a:r>
              <a:rPr lang="en-US" sz="2700">
                <a:solidFill>
                  <a:srgbClr val="FFFFFF">
                    <a:alpha val="100000"/>
                  </a:srgbClr>
                </a:solidFill>
                <a:latin typeface="Noto Sans SC"/>
                <a:ea typeface="Noto Sans SC"/>
                <a:cs typeface="Noto Sans SC"/>
              </a:rPr>
              <a:t>01</a:t>
            </a:r>
            <a:endParaRPr lang="en-US" sz="1100"/>
          </a:p>
        </p:txBody>
      </p:sp>
      <p:sp>
        <p:nvSpPr>
          <p:cNvPr id="6" name="TextBox 6"/>
          <p:cNvSpPr txBox="1"/>
          <p:nvPr/>
        </p:nvSpPr>
        <p:spPr>
          <a:xfrm>
            <a:off x="1764307" y="1768865"/>
            <a:ext cx="9193296" cy="1062967"/>
          </a:xfrm>
          <a:prstGeom prst="rect">
            <a:avLst/>
          </a:prstGeom>
          <a:ln/>
        </p:spPr>
        <p:txBody>
          <a:bodyPr vert="horz" wrap="square" lIns="0" tIns="0" rIns="0" bIns="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Kertas kerja harus mencantumkan penyesuaian untuk mengeliminasi agio saham anak perusahaan dan membaginya antara kepentingan induk dan minoritas. Bagian agio saham untuk induk akan dilaporkan sebagai kenaikan saldo laba yang ditahan dalam neraca konsolidasi.</a:t>
            </a:r>
          </a:p>
        </p:txBody>
      </p:sp>
      <p:sp>
        <p:nvSpPr>
          <p:cNvPr id="7" name="TextBox 7"/>
          <p:cNvSpPr txBox="1"/>
          <p:nvPr/>
        </p:nvSpPr>
        <p:spPr>
          <a:xfrm>
            <a:off x="1760497" y="1366658"/>
            <a:ext cx="6534537" cy="342900"/>
          </a:xfrm>
          <a:prstGeom prst="rect">
            <a:avLst/>
          </a:prstGeom>
          <a:ln/>
        </p:spPr>
        <p:txBody>
          <a:bodyPr vert="horz" wrap="square" lIns="0" tIns="0" rIns="0" bIns="0" rtlCol="0" anchor="ctr" anchorCtr="0">
            <a:noAutofit/>
          </a:bodyPr>
          <a:lstStyle/>
          <a:p>
            <a:pPr>
              <a:lnSpc>
                <a:spcPct val="100000"/>
              </a:lnSpc>
              <a:spcBef>
                <a:spcPts val="375"/>
              </a:spcBef>
            </a:pPr>
            <a:r>
              <a:rPr lang="en-US" sz="2100" b="1">
                <a:solidFill>
                  <a:schemeClr val="accent1">
                    <a:alpha val="100000"/>
                  </a:schemeClr>
                </a:solidFill>
                <a:latin typeface="Noto Sans SC"/>
                <a:ea typeface="Noto Sans SC"/>
                <a:cs typeface="Noto Sans SC"/>
              </a:rPr>
              <a:t>Menyesuaikan akun agio saham</a:t>
            </a:r>
          </a:p>
        </p:txBody>
      </p:sp>
      <p:sp>
        <p:nvSpPr>
          <p:cNvPr id="8" name="AutoShape 8"/>
          <p:cNvSpPr/>
          <p:nvPr/>
        </p:nvSpPr>
        <p:spPr>
          <a:xfrm>
            <a:off x="1255826" y="3051285"/>
            <a:ext cx="10286584" cy="1680414"/>
          </a:xfrm>
          <a:prstGeom prst="roundRect">
            <a:avLst>
              <a:gd name="adj" fmla="val 16667"/>
            </a:avLst>
          </a:prstGeom>
          <a:solidFill>
            <a:schemeClr val="lt2">
              <a:alpha val="80000"/>
            </a:schemeClr>
          </a:solidFill>
          <a:ln/>
        </p:spPr>
        <p:txBody>
          <a:bodyPr vert="horz" wrap="square" rtlCol="0" anchor="ctr" anchorCtr="0">
            <a:noAutofit/>
          </a:bodyPr>
          <a:lstStyle/>
          <a:p>
            <a:pPr algn="ctr">
              <a:lnSpc>
                <a:spcPct val="100000"/>
              </a:lnSpc>
              <a:spcBef>
                <a:spcPts val="375"/>
              </a:spcBef>
              <a:defRPr/>
            </a:pPr>
            <a:endParaRPr lang="en-US" sz="1100"/>
          </a:p>
        </p:txBody>
      </p:sp>
      <p:sp>
        <p:nvSpPr>
          <p:cNvPr id="9" name="AutoShape 9"/>
          <p:cNvSpPr/>
          <p:nvPr/>
        </p:nvSpPr>
        <p:spPr>
          <a:xfrm rot="1800000">
            <a:off x="851379" y="3411028"/>
            <a:ext cx="808893" cy="701803"/>
          </a:xfrm>
          <a:prstGeom prst="hexagon">
            <a:avLst>
              <a:gd name="adj" fmla="val 28663"/>
              <a:gd name="vf" fmla="val 115470"/>
            </a:avLst>
          </a:prstGeom>
          <a:solidFill>
            <a:schemeClr val="accent1">
              <a:alpha val="100000"/>
            </a:schemeClr>
          </a:solidFill>
          <a:ln/>
        </p:spPr>
      </p:sp>
      <p:sp>
        <p:nvSpPr>
          <p:cNvPr id="10" name="AutoShape 10"/>
          <p:cNvSpPr/>
          <p:nvPr/>
        </p:nvSpPr>
        <p:spPr>
          <a:xfrm>
            <a:off x="726296" y="3431176"/>
            <a:ext cx="1059059" cy="661505"/>
          </a:xfrm>
          <a:prstGeom prst="rect">
            <a:avLst/>
          </a:prstGeom>
          <a:noFill/>
          <a:ln/>
        </p:spPr>
        <p:txBody>
          <a:bodyPr vert="horz" wrap="square" lIns="95250" tIns="47625" rIns="95250" bIns="47625" rtlCol="0" anchor="ctr" anchorCtr="1">
            <a:noAutofit/>
          </a:bodyPr>
          <a:lstStyle/>
          <a:p>
            <a:pPr algn="ctr">
              <a:spcBef>
                <a:spcPts val="375"/>
              </a:spcBef>
              <a:defRPr/>
            </a:pPr>
            <a:r>
              <a:rPr lang="en-US" sz="2700">
                <a:solidFill>
                  <a:srgbClr val="FFFFFF">
                    <a:alpha val="100000"/>
                  </a:srgbClr>
                </a:solidFill>
                <a:latin typeface="Noto Sans SC"/>
                <a:ea typeface="Noto Sans SC"/>
                <a:cs typeface="Noto Sans SC"/>
              </a:rPr>
              <a:t>02</a:t>
            </a:r>
            <a:endParaRPr lang="en-US" sz="1100"/>
          </a:p>
        </p:txBody>
      </p:sp>
      <p:sp>
        <p:nvSpPr>
          <p:cNvPr id="11" name="TextBox 11"/>
          <p:cNvSpPr txBox="1"/>
          <p:nvPr/>
        </p:nvSpPr>
        <p:spPr>
          <a:xfrm>
            <a:off x="2046075" y="3573620"/>
            <a:ext cx="9193296" cy="1062967"/>
          </a:xfrm>
          <a:prstGeom prst="rect">
            <a:avLst/>
          </a:prstGeom>
          <a:ln/>
        </p:spPr>
        <p:txBody>
          <a:bodyPr vert="horz" wrap="square" lIns="0" tIns="0" rIns="0" bIns="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Daftar lajur mengalokasikan persentase kepemilikan minoritas terhadap seluruh elemen ekuitas anak perusahaan, termasuk modal saham, agio, dan laba ditahan. Hal ini memastikan bahwa posisi keuangan konsolidasi mencerminkan klaim pihak non-pengendali secara akurat.</a:t>
            </a:r>
          </a:p>
        </p:txBody>
      </p:sp>
      <p:sp>
        <p:nvSpPr>
          <p:cNvPr id="12" name="TextBox 12"/>
          <p:cNvSpPr txBox="1"/>
          <p:nvPr/>
        </p:nvSpPr>
        <p:spPr>
          <a:xfrm>
            <a:off x="2042265" y="3171413"/>
            <a:ext cx="6534537" cy="342900"/>
          </a:xfrm>
          <a:prstGeom prst="rect">
            <a:avLst/>
          </a:prstGeom>
          <a:ln/>
        </p:spPr>
        <p:txBody>
          <a:bodyPr vert="horz" wrap="square" lIns="0" tIns="0" rIns="0" bIns="0" rtlCol="0" anchor="ctr" anchorCtr="0">
            <a:noAutofit/>
          </a:bodyPr>
          <a:lstStyle/>
          <a:p>
            <a:pPr>
              <a:lnSpc>
                <a:spcPct val="100000"/>
              </a:lnSpc>
              <a:spcBef>
                <a:spcPts val="375"/>
              </a:spcBef>
            </a:pPr>
            <a:r>
              <a:rPr lang="en-US" sz="2100" b="1">
                <a:solidFill>
                  <a:schemeClr val="accent1">
                    <a:alpha val="100000"/>
                  </a:schemeClr>
                </a:solidFill>
                <a:latin typeface="Noto Sans SC"/>
                <a:ea typeface="Noto Sans SC"/>
                <a:cs typeface="Noto Sans SC"/>
              </a:rPr>
              <a:t>Menghitung hak pemegang saham minoritas</a:t>
            </a:r>
          </a:p>
        </p:txBody>
      </p:sp>
      <p:sp>
        <p:nvSpPr>
          <p:cNvPr id="13" name="AutoShape 13"/>
          <p:cNvSpPr/>
          <p:nvPr/>
        </p:nvSpPr>
        <p:spPr>
          <a:xfrm>
            <a:off x="1547403" y="4876796"/>
            <a:ext cx="10286584" cy="1680414"/>
          </a:xfrm>
          <a:prstGeom prst="roundRect">
            <a:avLst>
              <a:gd name="adj" fmla="val 16667"/>
            </a:avLst>
          </a:prstGeom>
          <a:solidFill>
            <a:schemeClr val="lt2">
              <a:alpha val="80000"/>
            </a:schemeClr>
          </a:solidFill>
          <a:ln/>
        </p:spPr>
        <p:txBody>
          <a:bodyPr vert="horz" wrap="square" rtlCol="0" anchor="ctr" anchorCtr="0">
            <a:noAutofit/>
          </a:bodyPr>
          <a:lstStyle/>
          <a:p>
            <a:pPr algn="ctr">
              <a:lnSpc>
                <a:spcPct val="100000"/>
              </a:lnSpc>
              <a:spcBef>
                <a:spcPts val="375"/>
              </a:spcBef>
              <a:defRPr/>
            </a:pPr>
            <a:endParaRPr lang="en-US" sz="1100"/>
          </a:p>
        </p:txBody>
      </p:sp>
      <p:sp>
        <p:nvSpPr>
          <p:cNvPr id="14" name="AutoShape 14"/>
          <p:cNvSpPr/>
          <p:nvPr/>
        </p:nvSpPr>
        <p:spPr>
          <a:xfrm rot="1800000">
            <a:off x="1142957" y="5236539"/>
            <a:ext cx="808893" cy="701803"/>
          </a:xfrm>
          <a:prstGeom prst="hexagon">
            <a:avLst>
              <a:gd name="adj" fmla="val 28663"/>
              <a:gd name="vf" fmla="val 115470"/>
            </a:avLst>
          </a:prstGeom>
          <a:solidFill>
            <a:schemeClr val="accent1">
              <a:alpha val="100000"/>
            </a:schemeClr>
          </a:solidFill>
          <a:ln/>
        </p:spPr>
      </p:sp>
      <p:sp>
        <p:nvSpPr>
          <p:cNvPr id="15" name="AutoShape 15"/>
          <p:cNvSpPr/>
          <p:nvPr/>
        </p:nvSpPr>
        <p:spPr>
          <a:xfrm>
            <a:off x="1017873" y="5256687"/>
            <a:ext cx="1059059" cy="661505"/>
          </a:xfrm>
          <a:prstGeom prst="rect">
            <a:avLst/>
          </a:prstGeom>
          <a:noFill/>
          <a:ln/>
        </p:spPr>
        <p:txBody>
          <a:bodyPr vert="horz" wrap="square" lIns="95250" tIns="47625" rIns="95250" bIns="47625" rtlCol="0" anchor="ctr" anchorCtr="1">
            <a:noAutofit/>
          </a:bodyPr>
          <a:lstStyle/>
          <a:p>
            <a:pPr algn="ctr">
              <a:spcBef>
                <a:spcPts val="375"/>
              </a:spcBef>
              <a:defRPr/>
            </a:pPr>
            <a:r>
              <a:rPr lang="en-US" sz="2700">
                <a:solidFill>
                  <a:srgbClr val="FFFFFF">
                    <a:alpha val="100000"/>
                  </a:srgbClr>
                </a:solidFill>
                <a:latin typeface="Noto Sans SC"/>
                <a:ea typeface="Noto Sans SC"/>
                <a:cs typeface="Noto Sans SC"/>
              </a:rPr>
              <a:t>03</a:t>
            </a:r>
            <a:endParaRPr lang="en-US" sz="1100"/>
          </a:p>
        </p:txBody>
      </p:sp>
      <p:sp>
        <p:nvSpPr>
          <p:cNvPr id="16" name="TextBox 16"/>
          <p:cNvSpPr txBox="1"/>
          <p:nvPr/>
        </p:nvSpPr>
        <p:spPr>
          <a:xfrm>
            <a:off x="2337652" y="5399131"/>
            <a:ext cx="9193296" cy="1062967"/>
          </a:xfrm>
          <a:prstGeom prst="rect">
            <a:avLst/>
          </a:prstGeom>
          <a:ln/>
        </p:spPr>
        <p:txBody>
          <a:bodyPr vert="horz" wrap="square" lIns="0" tIns="0" rIns="0" bIns="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 Format kertas kerja memisahkan kenaikan saldo laba yang diperoleh induk dari operasi dan perubahan modal anak. Penyesuaian ini penting untuk menyelaraskan laporan keuangan konsolidasi dengan total ekuitas yang tersedia bagi pemegang saham perusahaan induk.</a:t>
            </a:r>
          </a:p>
        </p:txBody>
      </p:sp>
      <p:sp>
        <p:nvSpPr>
          <p:cNvPr id="17" name="TextBox 17"/>
          <p:cNvSpPr txBox="1"/>
          <p:nvPr/>
        </p:nvSpPr>
        <p:spPr>
          <a:xfrm>
            <a:off x="2333842" y="4996923"/>
            <a:ext cx="6534537" cy="342900"/>
          </a:xfrm>
          <a:prstGeom prst="rect">
            <a:avLst/>
          </a:prstGeom>
          <a:ln/>
        </p:spPr>
        <p:txBody>
          <a:bodyPr vert="horz" wrap="square" lIns="0" tIns="0" rIns="0" bIns="0" rtlCol="0" anchor="ctr" anchorCtr="0">
            <a:noAutofit/>
          </a:bodyPr>
          <a:lstStyle/>
          <a:p>
            <a:pPr>
              <a:lnSpc>
                <a:spcPct val="100000"/>
              </a:lnSpc>
              <a:spcBef>
                <a:spcPts val="375"/>
              </a:spcBef>
            </a:pPr>
            <a:r>
              <a:rPr lang="en-US" sz="2100" b="1">
                <a:solidFill>
                  <a:schemeClr val="accent1">
                    <a:alpha val="100000"/>
                  </a:schemeClr>
                </a:solidFill>
                <a:latin typeface="Noto Sans SC"/>
                <a:ea typeface="Noto Sans SC"/>
                <a:cs typeface="Noto Sans SC"/>
              </a:rPr>
              <a:t>Melaporkan kenaikan saldo laba konsolidasi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674240" y="2182630"/>
            <a:ext cx="1339824" cy="979539"/>
          </a:xfrm>
          <a:prstGeom prst="rect">
            <a:avLst/>
          </a:prstGeom>
          <a:ln/>
        </p:spPr>
        <p:txBody>
          <a:bodyPr vert="horz" wrap="square" lIns="91440" tIns="45720" rIns="91440" bIns="45720" rtlCol="0" anchor="ctr" anchorCtr="0">
            <a:normAutofit/>
          </a:bodyPr>
          <a:lstStyle/>
          <a:p>
            <a:pPr algn="l">
              <a:lnSpc>
                <a:spcPct val="100000"/>
              </a:lnSpc>
              <a:spcBef>
                <a:spcPts val="375"/>
              </a:spcBef>
            </a:pPr>
            <a:r>
              <a:rPr lang="en-US" sz="5325" b="1">
                <a:solidFill>
                  <a:schemeClr val="lt2">
                    <a:alpha val="100000"/>
                  </a:schemeClr>
                </a:solidFill>
                <a:latin typeface="Helvetica"/>
                <a:ea typeface="Helvetica"/>
                <a:cs typeface="Helvetica"/>
              </a:rPr>
              <a:t>05</a:t>
            </a:r>
          </a:p>
        </p:txBody>
      </p:sp>
      <p:sp>
        <p:nvSpPr>
          <p:cNvPr id="3" name="TextBox 3"/>
          <p:cNvSpPr txBox="1"/>
          <p:nvPr/>
        </p:nvSpPr>
        <p:spPr>
          <a:xfrm>
            <a:off x="674240" y="3229579"/>
            <a:ext cx="5756246" cy="2006485"/>
          </a:xfrm>
          <a:prstGeom prst="rect">
            <a:avLst/>
          </a:prstGeom>
          <a:ln/>
        </p:spPr>
        <p:txBody>
          <a:bodyPr vert="horz" wrap="square" lIns="91440" tIns="45720" rIns="91440" bIns="45720" rtlCol="0" anchor="t" anchorCtr="0">
            <a:noAutofit/>
          </a:bodyPr>
          <a:lstStyle/>
          <a:p>
            <a:pPr algn="l">
              <a:lnSpc>
                <a:spcPct val="100000"/>
              </a:lnSpc>
              <a:spcBef>
                <a:spcPts val="375"/>
              </a:spcBef>
            </a:pPr>
            <a:r>
              <a:rPr lang="en-US" sz="4050" b="1">
                <a:solidFill>
                  <a:schemeClr val="lt2">
                    <a:alpha val="100000"/>
                  </a:schemeClr>
                </a:solidFill>
                <a:latin typeface="Noto Sans SC"/>
                <a:ea typeface="Noto Sans SC"/>
                <a:cs typeface="Noto Sans SC"/>
              </a:rPr>
              <a:t>Latihan Soal dan Evaluasi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8727915" cy="856184"/>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Kasus Penerbitan Saham Baru</a:t>
            </a:r>
          </a:p>
        </p:txBody>
      </p:sp>
      <p:sp>
        <p:nvSpPr>
          <p:cNvPr id="3" name="TextBox 3"/>
          <p:cNvSpPr txBox="1"/>
          <p:nvPr/>
        </p:nvSpPr>
        <p:spPr>
          <a:xfrm>
            <a:off x="529829" y="1200966"/>
            <a:ext cx="8364532" cy="3314040"/>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Analisis dampak emisi saham terhadap persentase kepemilikan</a:t>
            </a:r>
          </a:p>
          <a:p>
            <a:pPr>
              <a:lnSpc>
                <a:spcPct val="140000"/>
              </a:lnSpc>
            </a:pPr>
            <a:r>
              <a:rPr lang="en-US" sz="1500">
                <a:solidFill>
                  <a:schemeClr val="dk1">
                    <a:alpha val="100000"/>
                  </a:schemeClr>
                </a:solidFill>
                <a:latin typeface="Noto Sans SC"/>
                <a:ea typeface="Noto Sans SC"/>
                <a:cs typeface="Noto Sans SC"/>
              </a:rPr>
              <a:t>Mahasiswa diminta menghitung perubahan proporsi kepemilikan induk saat anak perusahaan menerbitkan saham baru. Jika induk tidak mengambil bagian secara proporsional, persentase kepemilikan akan mengalami penurunan atau dilusi secara otomatis.</a:t>
            </a:r>
          </a:p>
          <a:p>
            <a:pPr>
              <a:lnSpc>
                <a:spcPct val="140000"/>
              </a:lnSpc>
            </a:pPr>
            <a:r>
              <a:rPr lang="en-US" sz="1500" b="1">
                <a:solidFill>
                  <a:schemeClr val="accent1">
                    <a:alpha val="100000"/>
                  </a:schemeClr>
                </a:solidFill>
                <a:latin typeface="Noto Sans SC"/>
                <a:ea typeface="Noto Sans SC"/>
                <a:cs typeface="Noto Sans SC"/>
              </a:rPr>
              <a:t>Perhitungan pembelian saham tambahan oleh induk</a:t>
            </a:r>
          </a:p>
          <a:p>
            <a:pPr>
              <a:lnSpc>
                <a:spcPct val="140000"/>
              </a:lnSpc>
            </a:pPr>
            <a:r>
              <a:rPr lang="en-US" sz="1500">
                <a:solidFill>
                  <a:schemeClr val="dk1">
                    <a:alpha val="100000"/>
                  </a:schemeClr>
                </a:solidFill>
                <a:latin typeface="Noto Sans SC"/>
                <a:ea typeface="Noto Sans SC"/>
                <a:cs typeface="Noto Sans SC"/>
              </a:rPr>
              <a:t>Latihan ini fokus pada skenario di mana perusahaan induk memilih untuk membeli seluruh atau sebagian saham baru yang diterbitkan. Tujuannya adalah untuk memahami bagaimana penambahan lembar saham mempengaruhi struktur modal dan saldo investasi.</a:t>
            </a:r>
          </a:p>
        </p:txBody>
      </p:sp>
      <p:pic>
        <p:nvPicPr>
          <p:cNvPr id="4" name="Picture 4"/>
          <p:cNvPicPr>
            <a:picLocks noChangeAspect="1"/>
          </p:cNvPicPr>
          <p:nvPr/>
        </p:nvPicPr>
        <p:blipFill>
          <a:blip r:embed="rId3">
            <a:alphaModFix/>
          </a:blip>
          <a:srcRect t="40050" b="40050"/>
          <a:stretch>
            <a:fillRect/>
          </a:stretch>
        </p:blipFill>
        <p:spPr>
          <a:xfrm>
            <a:off x="-227" y="4888259"/>
            <a:ext cx="10008917" cy="1991767"/>
          </a:xfrm>
          <a:prstGeom prst="rect">
            <a:avLst/>
          </a:prstGeom>
        </p:spPr>
      </p:pic>
      <p:pic>
        <p:nvPicPr>
          <p:cNvPr id="5" name="Picture 5"/>
          <p:cNvPicPr>
            <a:picLocks noChangeAspect="1"/>
          </p:cNvPicPr>
          <p:nvPr/>
        </p:nvPicPr>
        <p:blipFill>
          <a:blip r:embed="rId4">
            <a:alphaModFix/>
          </a:blip>
          <a:srcRect l="27399" r="27399"/>
          <a:stretch>
            <a:fillRect/>
          </a:stretch>
        </p:blipFill>
        <p:spPr>
          <a:xfrm>
            <a:off x="10008690" y="0"/>
            <a:ext cx="2209636" cy="4888258"/>
          </a:xfrm>
          <a:prstGeom prst="rect">
            <a:avLst/>
          </a:prstGeom>
        </p:spPr>
      </p:pic>
      <p:sp>
        <p:nvSpPr>
          <p:cNvPr id="6" name="AutoShape 6"/>
          <p:cNvSpPr/>
          <p:nvPr/>
        </p:nvSpPr>
        <p:spPr>
          <a:xfrm>
            <a:off x="9546545" y="5890550"/>
            <a:ext cx="1214210" cy="99798"/>
          </a:xfrm>
          <a:prstGeom prst="rect">
            <a:avLst/>
          </a:prstGeom>
          <a:solidFill>
            <a:schemeClr val="accent1">
              <a:alpha val="100000"/>
            </a:schemeClr>
          </a:solidFill>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96151" y="1749756"/>
            <a:ext cx="4029277" cy="4042289"/>
          </a:xfrm>
          <a:prstGeom prst="ellipse">
            <a:avLst/>
          </a:prstGeom>
          <a:solidFill>
            <a:schemeClr val="accent1">
              <a:alpha val="100000"/>
              <a:lumMod val="75000"/>
            </a:schemeClr>
          </a:solidFill>
          <a:ln/>
        </p:spPr>
      </p:sp>
      <p:sp>
        <p:nvSpPr>
          <p:cNvPr id="3" name="AutoShape 3"/>
          <p:cNvSpPr/>
          <p:nvPr/>
        </p:nvSpPr>
        <p:spPr>
          <a:xfrm>
            <a:off x="910330" y="1994631"/>
            <a:ext cx="3857563" cy="3552539"/>
          </a:xfrm>
          <a:prstGeom prst="ellipse">
            <a:avLst/>
          </a:prstGeom>
          <a:solidFill>
            <a:schemeClr val="accent1">
              <a:alpha val="100000"/>
            </a:schemeClr>
          </a:solidFill>
          <a:ln/>
        </p:spPr>
      </p:sp>
      <p:sp>
        <p:nvSpPr>
          <p:cNvPr id="4" name="AutoShape 4"/>
          <p:cNvSpPr/>
          <p:nvPr/>
        </p:nvSpPr>
        <p:spPr>
          <a:xfrm>
            <a:off x="2610789" y="1749756"/>
            <a:ext cx="8853228" cy="4042289"/>
          </a:xfrm>
          <a:prstGeom prst="rect">
            <a:avLst/>
          </a:prstGeom>
          <a:solidFill>
            <a:schemeClr val="lt2">
              <a:alpha val="100000"/>
            </a:schemeClr>
          </a:solidFill>
          <a:ln/>
        </p:spPr>
      </p:sp>
      <p:sp>
        <p:nvSpPr>
          <p:cNvPr id="5" name="TextBox 5"/>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Kasus Penerbitan Saham Baru</a:t>
            </a:r>
          </a:p>
        </p:txBody>
      </p:sp>
      <p:sp>
        <p:nvSpPr>
          <p:cNvPr id="6" name="Freeform 6"/>
          <p:cNvSpPr/>
          <p:nvPr/>
        </p:nvSpPr>
        <p:spPr>
          <a:xfrm>
            <a:off x="1721046" y="3429000"/>
            <a:ext cx="406585" cy="406585"/>
          </a:xfrm>
          <a:custGeom>
            <a:avLst/>
            <a:gdLst/>
            <a:ahLst/>
            <a:cxnLst/>
            <a:rect l="l" t="t" r="r" b="b"/>
            <a:pathLst>
              <a:path w="304800" h="304800">
                <a:moveTo>
                  <a:pt x="0" y="91440"/>
                </a:moveTo>
                <a:lnTo>
                  <a:pt x="152400" y="0"/>
                </a:lnTo>
                <a:lnTo>
                  <a:pt x="304800" y="91440"/>
                </a:lnTo>
                <a:lnTo>
                  <a:pt x="304800" y="121920"/>
                </a:lnTo>
                <a:lnTo>
                  <a:pt x="0" y="121920"/>
                </a:lnTo>
                <a:lnTo>
                  <a:pt x="0" y="91440"/>
                </a:lnTo>
                <a:close/>
              </a:path>
              <a:path w="304800" h="304800">
                <a:moveTo>
                  <a:pt x="0" y="274320"/>
                </a:moveTo>
                <a:lnTo>
                  <a:pt x="304800" y="274320"/>
                </a:lnTo>
                <a:lnTo>
                  <a:pt x="304800" y="304800"/>
                </a:lnTo>
                <a:lnTo>
                  <a:pt x="0" y="304800"/>
                </a:lnTo>
                <a:lnTo>
                  <a:pt x="0" y="274320"/>
                </a:lnTo>
                <a:close/>
              </a:path>
              <a:path w="304800" h="304800">
                <a:moveTo>
                  <a:pt x="30480" y="243840"/>
                </a:moveTo>
                <a:lnTo>
                  <a:pt x="274320" y="243840"/>
                </a:lnTo>
                <a:lnTo>
                  <a:pt x="274320" y="274320"/>
                </a:lnTo>
                <a:lnTo>
                  <a:pt x="30480" y="274320"/>
                </a:lnTo>
                <a:lnTo>
                  <a:pt x="30480" y="243840"/>
                </a:lnTo>
                <a:close/>
              </a:path>
              <a:path w="304800" h="304800">
                <a:moveTo>
                  <a:pt x="30480" y="121920"/>
                </a:moveTo>
                <a:lnTo>
                  <a:pt x="91440" y="121920"/>
                </a:lnTo>
                <a:lnTo>
                  <a:pt x="91440" y="243840"/>
                </a:lnTo>
                <a:lnTo>
                  <a:pt x="30480" y="243840"/>
                </a:lnTo>
                <a:lnTo>
                  <a:pt x="30480" y="121920"/>
                </a:lnTo>
                <a:close/>
              </a:path>
              <a:path w="304800" h="304800">
                <a:moveTo>
                  <a:pt x="121920" y="121920"/>
                </a:moveTo>
                <a:lnTo>
                  <a:pt x="182880" y="121920"/>
                </a:lnTo>
                <a:lnTo>
                  <a:pt x="182880" y="243840"/>
                </a:lnTo>
                <a:lnTo>
                  <a:pt x="121920" y="243840"/>
                </a:lnTo>
                <a:lnTo>
                  <a:pt x="121920" y="121920"/>
                </a:lnTo>
                <a:close/>
              </a:path>
              <a:path w="304800" h="304800">
                <a:moveTo>
                  <a:pt x="213360" y="121920"/>
                </a:moveTo>
                <a:lnTo>
                  <a:pt x="274320" y="121920"/>
                </a:lnTo>
                <a:lnTo>
                  <a:pt x="274320" y="243840"/>
                </a:lnTo>
                <a:lnTo>
                  <a:pt x="213360" y="243840"/>
                </a:lnTo>
                <a:lnTo>
                  <a:pt x="213360" y="121920"/>
                </a:lnTo>
              </a:path>
            </a:pathLst>
          </a:custGeom>
          <a:solidFill>
            <a:srgbClr val="FFFFFF">
              <a:alpha val="100000"/>
            </a:srgbClr>
          </a:solidFill>
          <a:ln/>
        </p:spPr>
      </p:sp>
      <p:sp>
        <p:nvSpPr>
          <p:cNvPr id="7" name="TextBox 7"/>
          <p:cNvSpPr txBox="1"/>
          <p:nvPr/>
        </p:nvSpPr>
        <p:spPr>
          <a:xfrm>
            <a:off x="3017282" y="1986708"/>
            <a:ext cx="8121675" cy="3568385"/>
          </a:xfrm>
          <a:prstGeom prst="rect">
            <a:avLst/>
          </a:prstGeom>
          <a:ln/>
        </p:spPr>
        <p:txBody>
          <a:bodyPr vert="horz" wrap="square" lIns="66008" tIns="33052" rIns="66008" bIns="33052" rtlCol="0" anchor="ctr" anchorCtr="0">
            <a:normAutofit/>
          </a:bodyPr>
          <a:lstStyle/>
          <a:p>
            <a:pPr algn="l">
              <a:lnSpc>
                <a:spcPct val="180000"/>
              </a:lnSpc>
            </a:pPr>
            <a:r>
              <a:rPr lang="en-US" sz="1425" b="1">
                <a:solidFill>
                  <a:schemeClr val="accent1">
                    <a:alpha val="100000"/>
                  </a:schemeClr>
                </a:solidFill>
                <a:latin typeface="Noto Sans SC"/>
                <a:ea typeface="Noto Sans SC"/>
                <a:cs typeface="Noto Sans SC"/>
              </a:rPr>
              <a:t>Pencatatan jurnal akuntansi untuk emisi saham</a:t>
            </a:r>
          </a:p>
          <a:p>
            <a:pPr algn="l">
              <a:lnSpc>
                <a:spcPct val="180000"/>
              </a:lnSpc>
            </a:pPr>
            <a:r>
              <a:rPr lang="en-US" sz="1425">
                <a:solidFill>
                  <a:schemeClr val="dk1">
                    <a:alpha val="100000"/>
                  </a:schemeClr>
                </a:solidFill>
                <a:latin typeface="Noto Sans SC"/>
                <a:ea typeface="Noto Sans SC"/>
                <a:cs typeface="Noto Sans SC"/>
              </a:rPr>
              <a:t>Mahasiswa diwajibkan menyusun jurnal penyesuaian yang diperlukan pada buku induk perusahaan terkait perubahan hak kepemilikan. Proses ini mencakup pengakuan perubahan nilai ekuitas anak perusahaan yang berdampak pada akun investasi induk.</a:t>
            </a:r>
          </a:p>
          <a:p>
            <a:pPr algn="l">
              <a:lnSpc>
                <a:spcPct val="180000"/>
              </a:lnSpc>
            </a:pPr>
            <a:r>
              <a:rPr lang="en-US" sz="1425" b="1">
                <a:solidFill>
                  <a:schemeClr val="accent1">
                    <a:alpha val="100000"/>
                  </a:schemeClr>
                </a:solidFill>
                <a:latin typeface="Noto Sans SC"/>
                <a:ea typeface="Noto Sans SC"/>
                <a:cs typeface="Noto Sans SC"/>
              </a:rPr>
              <a:t>Evaluasi penggunaan hak membeli terlebih dahulu</a:t>
            </a:r>
          </a:p>
          <a:p>
            <a:pPr algn="l">
              <a:lnSpc>
                <a:spcPct val="180000"/>
              </a:lnSpc>
            </a:pPr>
            <a:r>
              <a:rPr lang="en-US" sz="1425">
                <a:solidFill>
                  <a:schemeClr val="dk1">
                    <a:alpha val="100000"/>
                  </a:schemeClr>
                </a:solidFill>
                <a:latin typeface="Noto Sans SC"/>
                <a:ea typeface="Noto Sans SC"/>
                <a:cs typeface="Noto Sans SC"/>
              </a:rPr>
              <a:t>Kasus ini menguji pemahaman mengenai perlindungan persentase kepemilikan melalui hak preferensi. Mahasiswa belajar menghitung jumlah investasi yang diperlukan agar kontrol terhadap perusahaan anak tetap stabil setelah proses penerbitan saham baru selesai.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738993" y="3493684"/>
            <a:ext cx="3040146" cy="2772169"/>
          </a:xfrm>
          <a:prstGeom prst="rect">
            <a:avLst/>
          </a:prstGeom>
          <a:solidFill>
            <a:schemeClr val="lt2">
              <a:alpha val="100000"/>
            </a:schemeClr>
          </a:solidFill>
          <a:ln/>
        </p:spPr>
      </p:sp>
      <p:sp>
        <p:nvSpPr>
          <p:cNvPr id="3" name="TextBox 3"/>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Kasus Penjualan Saham Milik</a:t>
            </a:r>
          </a:p>
        </p:txBody>
      </p:sp>
      <p:sp>
        <p:nvSpPr>
          <p:cNvPr id="4" name="TextBox 4"/>
          <p:cNvSpPr txBox="1"/>
          <p:nvPr/>
        </p:nvSpPr>
        <p:spPr>
          <a:xfrm>
            <a:off x="534431" y="1493674"/>
            <a:ext cx="5561342" cy="4423901"/>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Analisis penjualan sebagian saham pada harga pasar</a:t>
            </a:r>
          </a:p>
          <a:p>
            <a:pPr>
              <a:lnSpc>
                <a:spcPct val="140000"/>
              </a:lnSpc>
            </a:pPr>
            <a:r>
              <a:rPr lang="en-US" sz="1500">
                <a:solidFill>
                  <a:schemeClr val="dk1">
                    <a:alpha val="100000"/>
                  </a:schemeClr>
                </a:solidFill>
                <a:latin typeface="Noto Sans SC"/>
                <a:ea typeface="Noto Sans SC"/>
                <a:cs typeface="Noto Sans SC"/>
              </a:rPr>
              <a:t>Latihan ini mengevaluasi kemampuan mahasiswa dalam menghitung sisa persentase kepemilikan setelah induk menjual sebagian sahamnya. Fokus utama terletak pada penentuan harga jual pasar dibandingkan dengan nilai buku investasi yang dilepaskan tersebut.</a:t>
            </a:r>
          </a:p>
          <a:p>
            <a:pPr>
              <a:lnSpc>
                <a:spcPct val="140000"/>
              </a:lnSpc>
            </a:pPr>
            <a:r>
              <a:rPr lang="en-US" sz="1500" b="1">
                <a:solidFill>
                  <a:schemeClr val="accent1">
                    <a:alpha val="100000"/>
                  </a:schemeClr>
                </a:solidFill>
                <a:latin typeface="Noto Sans SC"/>
                <a:ea typeface="Noto Sans SC"/>
                <a:cs typeface="Noto Sans SC"/>
              </a:rPr>
              <a:t>Dampak penjualan saham terhadap saldo laba ditahan</a:t>
            </a:r>
          </a:p>
          <a:p>
            <a:pPr>
              <a:lnSpc>
                <a:spcPct val="140000"/>
              </a:lnSpc>
            </a:pPr>
            <a:r>
              <a:rPr lang="en-US" sz="1500">
                <a:solidFill>
                  <a:schemeClr val="dk1">
                    <a:alpha val="100000"/>
                  </a:schemeClr>
                </a:solidFill>
                <a:latin typeface="Noto Sans SC"/>
                <a:ea typeface="Noto Sans SC"/>
                <a:cs typeface="Noto Sans SC"/>
              </a:rPr>
              <a:t>Mahasiswa diminta menganalisis bagaimana pelepasan saham mempengaruhi laporan keuangan konsolidasi, khususnya bagian laba ditahan. Penjualan ini akan mengubah komposisi hak mayoritas dan kepentingan non-pengendali di dalam neraca konsolidasi.</a:t>
            </a:r>
          </a:p>
        </p:txBody>
      </p:sp>
      <p:pic>
        <p:nvPicPr>
          <p:cNvPr id="5" name="Picture 5"/>
          <p:cNvPicPr>
            <a:picLocks noChangeAspect="1"/>
          </p:cNvPicPr>
          <p:nvPr/>
        </p:nvPicPr>
        <p:blipFill>
          <a:blip r:embed="rId3">
            <a:alphaModFix/>
          </a:blip>
          <a:srcRect l="21370" r="21370"/>
          <a:stretch>
            <a:fillRect/>
          </a:stretch>
        </p:blipFill>
        <p:spPr>
          <a:xfrm>
            <a:off x="6898504" y="1493674"/>
            <a:ext cx="4586005" cy="448858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81107" y="1340073"/>
            <a:ext cx="6782526" cy="5148304"/>
          </a:xfrm>
          <a:prstGeom prst="rect">
            <a:avLst/>
          </a:prstGeom>
          <a:solidFill>
            <a:schemeClr val="accent1">
              <a:alpha val="100000"/>
            </a:schemeClr>
          </a:solidFill>
          <a:ln/>
        </p:spPr>
      </p:sp>
      <p:sp>
        <p:nvSpPr>
          <p:cNvPr id="3" name="TextBox 3"/>
          <p:cNvSpPr txBox="1"/>
          <p:nvPr/>
        </p:nvSpPr>
        <p:spPr>
          <a:xfrm>
            <a:off x="1001112" y="1678786"/>
            <a:ext cx="5942515" cy="4424675"/>
          </a:xfrm>
          <a:prstGeom prst="rect">
            <a:avLst/>
          </a:prstGeom>
          <a:ln/>
        </p:spPr>
        <p:txBody>
          <a:bodyPr vert="horz" wrap="square" lIns="123825" tIns="123825" rIns="57150" bIns="123825" rtlCol="0" anchor="t" anchorCtr="0">
            <a:normAutofit/>
          </a:bodyPr>
          <a:lstStyle/>
          <a:p>
            <a:pPr>
              <a:lnSpc>
                <a:spcPct val="140000"/>
              </a:lnSpc>
            </a:pPr>
            <a:r>
              <a:rPr lang="en-US" sz="1400" b="1">
                <a:solidFill>
                  <a:srgbClr val="FFFFFF">
                    <a:alpha val="100000"/>
                  </a:srgbClr>
                </a:solidFill>
                <a:latin typeface="Noto Sans SC"/>
                <a:ea typeface="Noto Sans SC"/>
                <a:cs typeface="Noto Sans SC"/>
              </a:rPr>
              <a:t>Perlakuan akuntansi pelepasan hak kepemilikan</a:t>
            </a:r>
          </a:p>
          <a:p>
            <a:pPr>
              <a:lnSpc>
                <a:spcPct val="140000"/>
              </a:lnSpc>
            </a:pPr>
            <a:r>
              <a:rPr lang="en-US" sz="1400">
                <a:solidFill>
                  <a:srgbClr val="FFFFFF">
                    <a:alpha val="100000"/>
                  </a:srgbClr>
                </a:solidFill>
                <a:latin typeface="Noto Sans SC"/>
                <a:ea typeface="Noto Sans SC"/>
                <a:cs typeface="Noto Sans SC"/>
              </a:rPr>
              <a:t>Fokus pada penyusunan jurnal akuntansi untuk mencatat keuntungan atau kerugian dari penjualan saham milik induk. Mahasiswa harus secara akurat mencatat penerimaan kas dan pengurangan nilai buku pada akun investasi saham perusahaan anak.</a:t>
            </a:r>
          </a:p>
          <a:p>
            <a:pPr>
              <a:lnSpc>
                <a:spcPct val="140000"/>
              </a:lnSpc>
            </a:pPr>
            <a:r>
              <a:rPr lang="en-US" sz="1400" b="1">
                <a:solidFill>
                  <a:srgbClr val="FFFFFF">
                    <a:alpha val="100000"/>
                  </a:srgbClr>
                </a:solidFill>
                <a:latin typeface="Noto Sans SC"/>
                <a:ea typeface="Noto Sans SC"/>
                <a:cs typeface="Noto Sans SC"/>
              </a:rPr>
              <a:t>Penentuan hak pemegang saham minoritas pasca-penjualan</a:t>
            </a:r>
          </a:p>
          <a:p>
            <a:pPr>
              <a:lnSpc>
                <a:spcPct val="140000"/>
              </a:lnSpc>
            </a:pPr>
            <a:r>
              <a:rPr lang="en-US" sz="1400">
                <a:solidFill>
                  <a:srgbClr val="FFFFFF">
                    <a:alpha val="100000"/>
                  </a:srgbClr>
                </a:solidFill>
                <a:latin typeface="Noto Sans SC"/>
                <a:ea typeface="Noto Sans SC"/>
                <a:cs typeface="Noto Sans SC"/>
              </a:rPr>
              <a:t>Kasus ini melatih mahasiswa untuk menghitung kembali porsi kepentingan non-pengendali yang meningkat akibat penjualan saham oleh induk. Hal ini mencakup perhitungan hak atas dividen dan laba bersih yang harus dialokasikan kepada pihak minoritas.</a:t>
            </a:r>
          </a:p>
        </p:txBody>
      </p:sp>
      <p:pic>
        <p:nvPicPr>
          <p:cNvPr id="4" name="Picture 4"/>
          <p:cNvPicPr>
            <a:picLocks noChangeAspect="1"/>
          </p:cNvPicPr>
          <p:nvPr/>
        </p:nvPicPr>
        <p:blipFill>
          <a:blip r:embed="rId3"/>
          <a:srcRect l="29759" r="29759"/>
          <a:stretch>
            <a:fillRect/>
          </a:stretch>
        </p:blipFill>
        <p:spPr>
          <a:xfrm>
            <a:off x="7363633" y="1205163"/>
            <a:ext cx="4828368" cy="5407040"/>
          </a:xfrm>
          <a:prstGeom prst="rect">
            <a:avLst/>
          </a:prstGeom>
        </p:spPr>
      </p:pic>
      <p:sp>
        <p:nvSpPr>
          <p:cNvPr id="5" name="TextBox 5"/>
          <p:cNvSpPr txBox="1"/>
          <p:nvPr/>
        </p:nvSpPr>
        <p:spPr>
          <a:xfrm>
            <a:off x="476023" y="265328"/>
            <a:ext cx="1124874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Kasus Penjualan Saham Milik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674240" y="2182630"/>
            <a:ext cx="1339824" cy="979539"/>
          </a:xfrm>
          <a:prstGeom prst="rect">
            <a:avLst/>
          </a:prstGeom>
          <a:ln/>
        </p:spPr>
        <p:txBody>
          <a:bodyPr vert="horz" wrap="square" lIns="91440" tIns="45720" rIns="91440" bIns="45720" rtlCol="0" anchor="ctr" anchorCtr="0">
            <a:normAutofit/>
          </a:bodyPr>
          <a:lstStyle/>
          <a:p>
            <a:pPr algn="l">
              <a:lnSpc>
                <a:spcPct val="100000"/>
              </a:lnSpc>
              <a:spcBef>
                <a:spcPts val="375"/>
              </a:spcBef>
            </a:pPr>
            <a:r>
              <a:rPr lang="en-US" sz="5325" b="1">
                <a:solidFill>
                  <a:schemeClr val="lt2">
                    <a:alpha val="100000"/>
                  </a:schemeClr>
                </a:solidFill>
                <a:latin typeface="Helvetica"/>
                <a:ea typeface="Helvetica"/>
                <a:cs typeface="Helvetica"/>
              </a:rPr>
              <a:t>06</a:t>
            </a:r>
          </a:p>
        </p:txBody>
      </p:sp>
      <p:sp>
        <p:nvSpPr>
          <p:cNvPr id="3" name="TextBox 3"/>
          <p:cNvSpPr txBox="1"/>
          <p:nvPr/>
        </p:nvSpPr>
        <p:spPr>
          <a:xfrm>
            <a:off x="674240" y="3229579"/>
            <a:ext cx="5756246" cy="2006485"/>
          </a:xfrm>
          <a:prstGeom prst="rect">
            <a:avLst/>
          </a:prstGeom>
          <a:ln/>
        </p:spPr>
        <p:txBody>
          <a:bodyPr vert="horz" wrap="square" lIns="91440" tIns="45720" rIns="91440" bIns="45720" rtlCol="0" anchor="t" anchorCtr="0">
            <a:noAutofit/>
          </a:bodyPr>
          <a:lstStyle/>
          <a:p>
            <a:pPr algn="l">
              <a:lnSpc>
                <a:spcPct val="100000"/>
              </a:lnSpc>
              <a:spcBef>
                <a:spcPts val="375"/>
              </a:spcBef>
            </a:pPr>
            <a:r>
              <a:rPr lang="en-US" sz="4050" b="1">
                <a:solidFill>
                  <a:schemeClr val="lt2">
                    <a:alpha val="100000"/>
                  </a:schemeClr>
                </a:solidFill>
                <a:latin typeface="Noto Sans SC"/>
                <a:ea typeface="Noto Sans SC"/>
                <a:cs typeface="Noto Sans SC"/>
              </a:rPr>
              <a:t>Referensi Akademik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22226" y="1950718"/>
            <a:ext cx="3736162" cy="3215301"/>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accent1">
                    <a:alpha val="100000"/>
                  </a:schemeClr>
                </a:solidFill>
                <a:latin typeface="Noto Sans SC"/>
                <a:ea typeface="Noto Sans SC"/>
                <a:cs typeface="Noto Sans SC"/>
              </a:rPr>
              <a:t>Referensi Akademik</a:t>
            </a:r>
          </a:p>
        </p:txBody>
      </p:sp>
      <p:sp>
        <p:nvSpPr>
          <p:cNvPr id="3" name="TextBox 3"/>
          <p:cNvSpPr txBox="1"/>
          <p:nvPr/>
        </p:nvSpPr>
        <p:spPr>
          <a:xfrm>
            <a:off x="10803939" y="0"/>
            <a:ext cx="982980" cy="2615565"/>
          </a:xfrm>
          <a:prstGeom prst="rect">
            <a:avLst/>
          </a:prstGeom>
          <a:ln/>
        </p:spPr>
        <p:txBody>
          <a:bodyPr vert="horz" wrap="square" lIns="91440" tIns="45720" rIns="91440" bIns="45720" rtlCol="0" anchor="t" anchorCtr="0">
            <a:spAutoFit/>
          </a:bodyPr>
          <a:lstStyle/>
          <a:p>
            <a:pPr>
              <a:lnSpc>
                <a:spcPct val="100000"/>
              </a:lnSpc>
              <a:spcBef>
                <a:spcPts val="375"/>
              </a:spcBef>
            </a:pPr>
            <a:r>
              <a:rPr lang="en-US" sz="15000">
                <a:solidFill>
                  <a:schemeClr val="dk1">
                    <a:alpha val="13000"/>
                  </a:schemeClr>
                </a:solidFill>
                <a:latin typeface="Helvetica"/>
                <a:ea typeface="Helvetica"/>
                <a:cs typeface="Helvetica"/>
              </a:rPr>
              <a:t>”</a:t>
            </a:r>
          </a:p>
        </p:txBody>
      </p:sp>
      <p:sp>
        <p:nvSpPr>
          <p:cNvPr id="4" name="TextBox 4"/>
          <p:cNvSpPr txBox="1"/>
          <p:nvPr/>
        </p:nvSpPr>
        <p:spPr>
          <a:xfrm>
            <a:off x="4854674" y="1222166"/>
            <a:ext cx="6839839" cy="4672403"/>
          </a:xfrm>
          <a:prstGeom prst="rect">
            <a:avLst/>
          </a:prstGeom>
          <a:ln/>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a:ea typeface="Noto Sans SC"/>
                <a:cs typeface="Noto Sans SC"/>
              </a:rPr>
              <a:t>Literatur Akuntansi Keuangan Lanjutan Utama</a:t>
            </a:r>
          </a:p>
          <a:p>
            <a:pPr>
              <a:lnSpc>
                <a:spcPct val="140000"/>
              </a:lnSpc>
            </a:pPr>
            <a:r>
              <a:rPr lang="en-US" sz="1500">
                <a:solidFill>
                  <a:schemeClr val="dk1">
                    <a:alpha val="100000"/>
                  </a:schemeClr>
                </a:solidFill>
                <a:latin typeface="Noto Sans SC"/>
                <a:ea typeface="Noto Sans SC"/>
                <a:cs typeface="Noto Sans SC"/>
              </a:rPr>
              <a:t>Penyusunan materi ini merujuk pada karya klasik Baker, Lembke, dan King yang membahas teori akuntansi keuangan lanjutan secara mendalam, serta adaptasi perspektif Indonesia untuk memastikan relevansi dengan standar pelaporan keuangan yang berlaku di tanah air.</a:t>
            </a:r>
          </a:p>
          <a:p>
            <a:pPr>
              <a:lnSpc>
                <a:spcPct val="140000"/>
              </a:lnSpc>
            </a:pPr>
            <a:r>
              <a:rPr lang="en-US" sz="1500" b="1">
                <a:solidFill>
                  <a:schemeClr val="accent1">
                    <a:alpha val="100000"/>
                  </a:schemeClr>
                </a:solidFill>
                <a:latin typeface="Noto Sans SC"/>
                <a:ea typeface="Noto Sans SC"/>
                <a:cs typeface="Noto Sans SC"/>
              </a:rPr>
              <a:t>Sumber Standar Akuntansi Internasional dan IFRS</a:t>
            </a:r>
          </a:p>
          <a:p>
            <a:pPr>
              <a:lnSpc>
                <a:spcPct val="140000"/>
              </a:lnSpc>
            </a:pPr>
            <a:r>
              <a:rPr lang="en-US" sz="1500">
                <a:solidFill>
                  <a:schemeClr val="dk1">
                    <a:alpha val="100000"/>
                  </a:schemeClr>
                </a:solidFill>
                <a:latin typeface="Noto Sans SC"/>
                <a:ea typeface="Noto Sans SC"/>
                <a:cs typeface="Noto Sans SC"/>
              </a:rPr>
              <a:t>Referensi mencakup buku teks oleh Karyawati yang memfokuskan pada implementasi IFRS, serta karya Beams, Anthony, Clement, dan Lowensohn yang memberikan wawasan mengenai standar akuntansi internasional dalam penyusunan laporan keuangan konsolidasi yang kompleks.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Referensi Akademik</a:t>
            </a:r>
          </a:p>
        </p:txBody>
      </p:sp>
      <p:sp>
        <p:nvSpPr>
          <p:cNvPr id="3" name="TextBox 3"/>
          <p:cNvSpPr txBox="1"/>
          <p:nvPr/>
        </p:nvSpPr>
        <p:spPr>
          <a:xfrm>
            <a:off x="1058855" y="2389078"/>
            <a:ext cx="10185061" cy="3050913"/>
          </a:xfrm>
          <a:prstGeom prst="rect">
            <a:avLst/>
          </a:prstGeom>
          <a:ln/>
        </p:spPr>
        <p:txBody>
          <a:bodyPr vert="horz" wrap="square" lIns="66008" tIns="33052" rIns="66008" bIns="33052" rtlCol="0" anchor="ctr" anchorCtr="0">
            <a:normAutofit/>
          </a:bodyPr>
          <a:lstStyle/>
          <a:p>
            <a:pPr algn="l">
              <a:lnSpc>
                <a:spcPct val="180000"/>
              </a:lnSpc>
            </a:pPr>
            <a:r>
              <a:rPr lang="en-US" sz="1500" b="1">
                <a:solidFill>
                  <a:schemeClr val="accent1">
                    <a:alpha val="100000"/>
                  </a:schemeClr>
                </a:solidFill>
                <a:latin typeface="Noto Sans SC"/>
                <a:ea typeface="Noto Sans SC"/>
                <a:cs typeface="Noto Sans SC"/>
              </a:rPr>
              <a:t>Publikasi Ilmiah dan Jurnal Terkini</a:t>
            </a:r>
          </a:p>
          <a:p>
            <a:pPr algn="l">
              <a:lnSpc>
                <a:spcPct val="180000"/>
              </a:lnSpc>
            </a:pPr>
            <a:r>
              <a:rPr lang="en-US" sz="1500">
                <a:solidFill>
                  <a:schemeClr val="dk1">
                    <a:alpha val="100000"/>
                  </a:schemeClr>
                </a:solidFill>
                <a:latin typeface="Noto Sans SC"/>
                <a:ea typeface="Noto Sans SC"/>
                <a:cs typeface="Noto Sans SC"/>
              </a:rPr>
              <a:t>Materi didukung oleh riset terbaru dari Khaerudin dkk. dalam Jurnal Ekonomika45 yang mengkaji penerapan PSAK No. 15, 22, dan 65, serta workbook praktis dari Dinarjito untuk memperkuat pemahaman teknis mahasiswa.</a:t>
            </a:r>
          </a:p>
          <a:p>
            <a:pPr algn="l">
              <a:lnSpc>
                <a:spcPct val="180000"/>
              </a:lnSpc>
            </a:pPr>
            <a:r>
              <a:rPr lang="en-US" sz="1500" b="1">
                <a:solidFill>
                  <a:schemeClr val="accent1">
                    <a:alpha val="100000"/>
                  </a:schemeClr>
                </a:solidFill>
                <a:latin typeface="Noto Sans SC"/>
                <a:ea typeface="Noto Sans SC"/>
                <a:cs typeface="Noto Sans SC"/>
              </a:rPr>
              <a:t>Diktat Kuliah dan Sumber Akademik Lokal</a:t>
            </a:r>
          </a:p>
          <a:p>
            <a:pPr algn="l">
              <a:lnSpc>
                <a:spcPct val="180000"/>
              </a:lnSpc>
            </a:pPr>
            <a:r>
              <a:rPr lang="en-US" sz="1500">
                <a:solidFill>
                  <a:schemeClr val="dk1">
                    <a:alpha val="100000"/>
                  </a:schemeClr>
                </a:solidFill>
                <a:latin typeface="Noto Sans SC"/>
                <a:ea typeface="Noto Sans SC"/>
                <a:cs typeface="Noto Sans SC"/>
              </a:rPr>
              <a:t>Menggunakan seri dikat kuliah dari Wiratno yang diterbitkan oleh Penerbit Gunadarma, memberikan landasan pedagogis yang sistematis bagi mahasiswa Indonesia dalam memahami prosedur perubahan hak kepemilikan dan teknik eliminasi konsolidasi.</a:t>
            </a:r>
          </a:p>
        </p:txBody>
      </p:sp>
      <p:cxnSp>
        <p:nvCxnSpPr>
          <p:cNvPr id="4" name="Connector 4"/>
          <p:cNvCxnSpPr/>
          <p:nvPr/>
        </p:nvCxnSpPr>
        <p:spPr>
          <a:xfrm>
            <a:off x="789190" y="2305737"/>
            <a:ext cx="0" cy="3188792"/>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5" name="AutoShape 5"/>
          <p:cNvSpPr/>
          <p:nvPr/>
        </p:nvSpPr>
        <p:spPr>
          <a:xfrm>
            <a:off x="690597" y="2225418"/>
            <a:ext cx="197186" cy="197186"/>
          </a:xfrm>
          <a:prstGeom prst="ellipse">
            <a:avLst/>
          </a:prstGeom>
          <a:solidFill>
            <a:schemeClr val="accent1">
              <a:alpha val="100000"/>
            </a:schemeClr>
          </a:solidFill>
          <a:ln/>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2413868" y="1801776"/>
            <a:ext cx="7364263" cy="2777706"/>
          </a:xfrm>
          <a:prstGeom prst="rect">
            <a:avLst/>
          </a:prstGeom>
          <a:noFill/>
          <a:ln/>
        </p:spPr>
        <p:txBody>
          <a:bodyPr vert="horz" wrap="square" lIns="91440" tIns="45720" rIns="91440" bIns="45720" rtlCol="0" anchor="ctr" anchorCtr="0">
            <a:noAutofit/>
          </a:bodyPr>
          <a:lstStyle/>
          <a:p>
            <a:pPr algn="ctr">
              <a:lnSpc>
                <a:spcPct val="90000"/>
              </a:lnSpc>
            </a:pPr>
            <a:r>
              <a:rPr lang="en-US" sz="6600" b="1">
                <a:solidFill>
                  <a:schemeClr val="lt2">
                    <a:alpha val="100000"/>
                  </a:schemeClr>
                </a:solidFill>
                <a:latin typeface="Arial"/>
                <a:ea typeface="Arial"/>
                <a:cs typeface="Arial"/>
              </a:rPr>
              <a:t>THANKS</a:t>
            </a:r>
          </a:p>
        </p:txBody>
      </p:sp>
      <p:sp>
        <p:nvSpPr>
          <p:cNvPr id="3" name="TextBox 3"/>
          <p:cNvSpPr txBox="1"/>
          <p:nvPr/>
        </p:nvSpPr>
        <p:spPr>
          <a:xfrm>
            <a:off x="2569861" y="1137609"/>
            <a:ext cx="1428750" cy="1428750"/>
          </a:xfrm>
          <a:prstGeom prst="rect">
            <a:avLst/>
          </a:prstGeom>
          <a:ln/>
        </p:spPr>
        <p:txBody>
          <a:bodyPr vert="horz" wrap="square" lIns="91440" tIns="45720" rIns="91440" bIns="45720" rtlCol="0" anchor="t" anchorCtr="0">
            <a:spAutoFit/>
          </a:bodyPr>
          <a:lstStyle/>
          <a:p>
            <a:pPr>
              <a:lnSpc>
                <a:spcPct val="100000"/>
              </a:lnSpc>
              <a:spcBef>
                <a:spcPts val="375"/>
              </a:spcBef>
            </a:pP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AEA"/>
      </a:lt1>
      <a:dk2>
        <a:srgbClr val="7F3207"/>
      </a:dk2>
      <a:lt2>
        <a:srgbClr val="FFFCF1"/>
      </a:lt2>
      <a:accent1>
        <a:srgbClr val="FF6915"/>
      </a:accent1>
      <a:accent2>
        <a:srgbClr val="FF782C"/>
      </a:accent2>
      <a:accent3>
        <a:srgbClr val="FF8743"/>
      </a:accent3>
      <a:accent4>
        <a:srgbClr val="FF965B"/>
      </a:accent4>
      <a:accent5>
        <a:srgbClr val="FFA572"/>
      </a:accent5>
      <a:accent6>
        <a:srgbClr val="FFB48A"/>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1501</Words>
  <Application>Microsoft Office PowerPoint</Application>
  <PresentationFormat>Widescreen</PresentationFormat>
  <Paragraphs>119</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Calibri</vt:lpstr>
      <vt:lpstr>Helvetica</vt:lpstr>
      <vt:lpstr>Arial</vt:lpstr>
      <vt:lpstr>Noto Sans SC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Adi Supriadi</cp:lastModifiedBy>
  <cp:revision>2</cp:revision>
  <dcterms:created xsi:type="dcterms:W3CDTF">2006-08-16T00:00:00Z</dcterms:created>
  <dcterms:modified xsi:type="dcterms:W3CDTF">2026-05-24T03:05:51Z</dcterms:modified>
</cp:coreProperties>
</file>