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2192000" cy="6858000"/>
  <p:notesSz cx="6858000" cy="9144000"/>
  <p:embeddedFontLst>
    <p:embeddedFont>
      <p:font typeface="Microsoft Yahei" panose="020B0503020204020204" pitchFamily="34" charset="-122"/>
      <p:regular r:id="rId31"/>
      <p:bold r:id="rId32"/>
    </p:embeddedFont>
    <p:embeddedFont>
      <p:font typeface="Noto Sans SC" panose="020B0604020202020204" charset="-128"/>
      <p:regular r:id="rId33"/>
    </p:embeddedFont>
    <p:embeddedFont>
      <p:font typeface="Helvetica" panose="020B060402020202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9" d="100"/>
          <a:sy n="59" d="100"/>
        </p:scale>
        <p:origin x="868"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5.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304800" y="533400"/>
            <a:ext cx="7696200" cy="4495800"/>
          </a:xfrm>
          <a:prstGeom prst="rect">
            <a:avLst/>
          </a:prstGeom>
          <a:ln/>
        </p:spPr>
        <p:txBody>
          <a:bodyPr vert="horz" wrap="square" lIns="114300" tIns="57150" rIns="114300" bIns="57150" rtlCol="0" anchor="ctr" anchorCtr="0">
            <a:normAutofit/>
          </a:bodyPr>
          <a:lstStyle/>
          <a:p>
            <a:pPr>
              <a:lnSpc>
                <a:spcPct val="114999"/>
              </a:lnSpc>
            </a:pPr>
            <a:r>
              <a:rPr lang="en-US" sz="5400" b="1" dirty="0" err="1">
                <a:solidFill>
                  <a:schemeClr val="dk1">
                    <a:alpha val="100000"/>
                  </a:schemeClr>
                </a:solidFill>
                <a:latin typeface="Noto Sans SC"/>
                <a:ea typeface="Noto Sans SC"/>
                <a:cs typeface="Noto Sans SC"/>
              </a:rPr>
              <a:t>Laporan</a:t>
            </a:r>
            <a:r>
              <a:rPr lang="en-US" sz="5400" b="1" dirty="0">
                <a:solidFill>
                  <a:schemeClr val="dk1">
                    <a:alpha val="100000"/>
                  </a:schemeClr>
                </a:solidFill>
                <a:latin typeface="Noto Sans SC"/>
                <a:ea typeface="Noto Sans SC"/>
                <a:cs typeface="Noto Sans SC"/>
              </a:rPr>
              <a:t> </a:t>
            </a:r>
            <a:r>
              <a:rPr lang="en-US" sz="5400" b="1" dirty="0" err="1">
                <a:solidFill>
                  <a:schemeClr val="dk1">
                    <a:alpha val="100000"/>
                  </a:schemeClr>
                </a:solidFill>
                <a:latin typeface="Noto Sans SC"/>
                <a:ea typeface="Noto Sans SC"/>
                <a:cs typeface="Noto Sans SC"/>
              </a:rPr>
              <a:t>Keuangan</a:t>
            </a:r>
            <a:r>
              <a:rPr lang="en-US" sz="5400" b="1" dirty="0">
                <a:solidFill>
                  <a:schemeClr val="dk1">
                    <a:alpha val="100000"/>
                  </a:schemeClr>
                </a:solidFill>
                <a:latin typeface="Noto Sans SC"/>
                <a:ea typeface="Noto Sans SC"/>
                <a:cs typeface="Noto Sans SC"/>
              </a:rPr>
              <a:t> </a:t>
            </a:r>
            <a:r>
              <a:rPr lang="en-US" sz="5400" b="1" dirty="0" err="1">
                <a:solidFill>
                  <a:schemeClr val="dk1">
                    <a:alpha val="100000"/>
                  </a:schemeClr>
                </a:solidFill>
                <a:latin typeface="Noto Sans SC"/>
                <a:ea typeface="Noto Sans SC"/>
                <a:cs typeface="Noto Sans SC"/>
              </a:rPr>
              <a:t>Konsolidasi</a:t>
            </a:r>
            <a:r>
              <a:rPr lang="en-US" sz="5400" b="1" dirty="0">
                <a:solidFill>
                  <a:schemeClr val="dk1">
                    <a:alpha val="100000"/>
                  </a:schemeClr>
                </a:solidFill>
                <a:latin typeface="Noto Sans SC"/>
                <a:ea typeface="Noto Sans SC"/>
                <a:cs typeface="Noto Sans SC"/>
              </a:rPr>
              <a:t> </a:t>
            </a:r>
            <a:r>
              <a:rPr lang="en-US" sz="5400" b="1" dirty="0" err="1">
                <a:solidFill>
                  <a:schemeClr val="dk1">
                    <a:alpha val="100000"/>
                  </a:schemeClr>
                </a:solidFill>
                <a:latin typeface="Noto Sans SC"/>
                <a:ea typeface="Noto Sans SC"/>
                <a:cs typeface="Noto Sans SC"/>
              </a:rPr>
              <a:t>Perubahan</a:t>
            </a:r>
            <a:r>
              <a:rPr lang="en-US" sz="5400" b="1" dirty="0">
                <a:solidFill>
                  <a:schemeClr val="dk1">
                    <a:alpha val="100000"/>
                  </a:schemeClr>
                </a:solidFill>
                <a:latin typeface="Noto Sans SC"/>
                <a:ea typeface="Noto Sans SC"/>
                <a:cs typeface="Noto Sans SC"/>
              </a:rPr>
              <a:t> Hak </a:t>
            </a:r>
            <a:r>
              <a:rPr lang="en-US" sz="5400" b="1" dirty="0" err="1">
                <a:solidFill>
                  <a:schemeClr val="dk1">
                    <a:alpha val="100000"/>
                  </a:schemeClr>
                </a:solidFill>
                <a:latin typeface="Noto Sans SC"/>
                <a:ea typeface="Noto Sans SC"/>
                <a:cs typeface="Noto Sans SC"/>
              </a:rPr>
              <a:t>Kepemilikan</a:t>
            </a:r>
            <a:endParaRPr lang="en-US" sz="5400" b="1" dirty="0">
              <a:solidFill>
                <a:schemeClr val="dk1">
                  <a:alpha val="100000"/>
                </a:schemeClr>
              </a:solidFill>
              <a:latin typeface="Noto Sans SC"/>
              <a:ea typeface="Noto Sans SC"/>
              <a:cs typeface="Noto Sans SC"/>
            </a:endParaRPr>
          </a:p>
        </p:txBody>
      </p:sp>
      <p:sp>
        <p:nvSpPr>
          <p:cNvPr id="3" name="TextBox 3"/>
          <p:cNvSpPr txBox="1"/>
          <p:nvPr/>
        </p:nvSpPr>
        <p:spPr>
          <a:xfrm>
            <a:off x="652891" y="5640702"/>
            <a:ext cx="2800350" cy="504825"/>
          </a:xfrm>
          <a:prstGeom prst="rect">
            <a:avLst/>
          </a:prstGeom>
          <a:ln/>
        </p:spPr>
        <p:txBody>
          <a:bodyPr vert="horz" wrap="square" lIns="114300" tIns="57150" rIns="114300" bIns="57150" rtlCol="0" anchor="t" anchorCtr="0">
            <a:normAutofit/>
          </a:bodyPr>
          <a:lstStyle/>
          <a:p>
            <a:pPr>
              <a:lnSpc>
                <a:spcPct val="120000"/>
              </a:lnSpc>
            </a:pPr>
            <a:r>
              <a:rPr lang="en-US" sz="2025" dirty="0">
                <a:solidFill>
                  <a:schemeClr val="dk2">
                    <a:alpha val="100000"/>
                  </a:schemeClr>
                </a:solidFill>
                <a:latin typeface="Noto Sans SC"/>
                <a:ea typeface="Noto Sans SC"/>
                <a:cs typeface="Noto Sans SC"/>
              </a:rPr>
              <a:t>Adi Supriadi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0" y="0"/>
            <a:ext cx="12192000" cy="6858000"/>
          </a:xfrm>
          <a:prstGeom prst="rect">
            <a:avLst/>
          </a:prstGeom>
        </p:spPr>
      </p:pic>
      <p:sp>
        <p:nvSpPr>
          <p:cNvPr id="3" name="TextBox 3"/>
          <p:cNvSpPr txBox="1"/>
          <p:nvPr/>
        </p:nvSpPr>
        <p:spPr>
          <a:xfrm>
            <a:off x="971380" y="862508"/>
            <a:ext cx="3581329" cy="977265"/>
          </a:xfrm>
          <a:prstGeom prst="rect">
            <a:avLst/>
          </a:prstGeom>
          <a:ln/>
        </p:spPr>
        <p:txBody>
          <a:bodyPr vert="horz" wrap="square" lIns="91440" tIns="45720" rIns="91440" bIns="45720" rtlCol="0" anchor="ctr" anchorCtr="0">
            <a:normAutofit/>
          </a:bodyPr>
          <a:lstStyle/>
          <a:p>
            <a:pPr algn="l">
              <a:lnSpc>
                <a:spcPct val="100000"/>
              </a:lnSpc>
              <a:spcBef>
                <a:spcPts val="375"/>
              </a:spcBef>
            </a:pPr>
            <a:r>
              <a:rPr lang="en-US" sz="3800" b="1">
                <a:solidFill>
                  <a:schemeClr val="dk1">
                    <a:alpha val="100000"/>
                  </a:schemeClr>
                </a:solidFill>
                <a:latin typeface="Noto Sans SC"/>
                <a:ea typeface="Noto Sans SC"/>
                <a:cs typeface="Noto Sans SC"/>
              </a:rPr>
              <a:t>Contents</a:t>
            </a:r>
          </a:p>
        </p:txBody>
      </p:sp>
      <p:sp>
        <p:nvSpPr>
          <p:cNvPr id="4" name="TextBox 4"/>
          <p:cNvSpPr txBox="1"/>
          <p:nvPr/>
        </p:nvSpPr>
        <p:spPr>
          <a:xfrm>
            <a:off x="4650013" y="618114"/>
            <a:ext cx="7124477" cy="5121354"/>
          </a:xfrm>
          <a:prstGeom prst="rect">
            <a:avLst/>
          </a:prstGeom>
          <a:ln/>
        </p:spPr>
        <p:txBody>
          <a:bodyPr vert="horz" wrap="square" lIns="91440" tIns="45720" rIns="91440" bIns="45720" rtlCol="0" anchor="ctr" anchorCtr="0">
            <a:noAutofit/>
          </a:bodyPr>
          <a:lstStyle/>
          <a:p>
            <a:pPr marL="228600" lvl="1" indent="-228600" algn="l">
              <a:lnSpc>
                <a:spcPct val="140000"/>
              </a:lnSpc>
              <a:spcBef>
                <a:spcPts val="375"/>
              </a:spcBef>
              <a:buFont typeface="Arial"/>
              <a:buChar char="•"/>
            </a:pPr>
            <a:r>
              <a:rPr lang="en-US" sz="2400">
                <a:solidFill>
                  <a:srgbClr val="232323">
                    <a:alpha val="100000"/>
                  </a:srgbClr>
                </a:solidFill>
                <a:latin typeface="Noto Sans SC"/>
                <a:ea typeface="Noto Sans SC"/>
                <a:cs typeface="Noto Sans SC"/>
              </a:rPr>
              <a:t>Capaian Pembelajaran</a:t>
            </a:r>
          </a:p>
          <a:p>
            <a:pPr marL="228600" lvl="1" indent="-228600" algn="l">
              <a:lnSpc>
                <a:spcPct val="140000"/>
              </a:lnSpc>
              <a:spcBef>
                <a:spcPts val="375"/>
              </a:spcBef>
              <a:buFont typeface="Arial"/>
              <a:buChar char="•"/>
            </a:pPr>
            <a:r>
              <a:rPr lang="en-US" sz="2400">
                <a:solidFill>
                  <a:srgbClr val="232323">
                    <a:alpha val="100000"/>
                  </a:srgbClr>
                </a:solidFill>
                <a:latin typeface="Noto Sans SC"/>
                <a:ea typeface="Noto Sans SC"/>
                <a:cs typeface="Noto Sans SC"/>
              </a:rPr>
              <a:t>Transaksi Saham Perbendaharaan Anak Perusahaan</a:t>
            </a:r>
          </a:p>
          <a:p>
            <a:pPr marL="228600" lvl="1" indent="-228600" algn="l">
              <a:lnSpc>
                <a:spcPct val="140000"/>
              </a:lnSpc>
              <a:spcBef>
                <a:spcPts val="375"/>
              </a:spcBef>
              <a:buFont typeface="Arial"/>
              <a:buChar char="•"/>
            </a:pPr>
            <a:r>
              <a:rPr lang="en-US" sz="2400">
                <a:solidFill>
                  <a:srgbClr val="232323">
                    <a:alpha val="100000"/>
                  </a:srgbClr>
                </a:solidFill>
                <a:latin typeface="Noto Sans SC"/>
                <a:ea typeface="Noto Sans SC"/>
                <a:cs typeface="Noto Sans SC"/>
              </a:rPr>
              <a:t>Perlakuan Akuntansi dalam Neraca Konsolidasi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0" y="0"/>
            <a:ext cx="12192000" cy="6858000"/>
          </a:xfrm>
          <a:prstGeom prst="rect">
            <a:avLst/>
          </a:prstGeom>
        </p:spPr>
      </p:pic>
      <p:sp>
        <p:nvSpPr>
          <p:cNvPr id="3" name="TextBox 3"/>
          <p:cNvSpPr txBox="1"/>
          <p:nvPr/>
        </p:nvSpPr>
        <p:spPr>
          <a:xfrm>
            <a:off x="971380" y="862508"/>
            <a:ext cx="3581329" cy="977265"/>
          </a:xfrm>
          <a:prstGeom prst="rect">
            <a:avLst/>
          </a:prstGeom>
          <a:ln/>
        </p:spPr>
        <p:txBody>
          <a:bodyPr vert="horz" wrap="square" lIns="91440" tIns="45720" rIns="91440" bIns="45720" rtlCol="0" anchor="ctr" anchorCtr="0">
            <a:normAutofit/>
          </a:bodyPr>
          <a:lstStyle/>
          <a:p>
            <a:pPr algn="l">
              <a:lnSpc>
                <a:spcPct val="100000"/>
              </a:lnSpc>
              <a:spcBef>
                <a:spcPts val="375"/>
              </a:spcBef>
            </a:pPr>
            <a:r>
              <a:rPr lang="en-US" sz="3800" b="1">
                <a:solidFill>
                  <a:schemeClr val="dk1">
                    <a:alpha val="100000"/>
                  </a:schemeClr>
                </a:solidFill>
                <a:latin typeface="Noto Sans SC"/>
                <a:ea typeface="Noto Sans SC"/>
                <a:cs typeface="Noto Sans SC"/>
              </a:rPr>
              <a:t>Contents</a:t>
            </a:r>
          </a:p>
        </p:txBody>
      </p:sp>
      <p:sp>
        <p:nvSpPr>
          <p:cNvPr id="4" name="TextBox 4"/>
          <p:cNvSpPr txBox="1"/>
          <p:nvPr/>
        </p:nvSpPr>
        <p:spPr>
          <a:xfrm>
            <a:off x="4650013" y="618114"/>
            <a:ext cx="7124477" cy="5121354"/>
          </a:xfrm>
          <a:prstGeom prst="rect">
            <a:avLst/>
          </a:prstGeom>
          <a:ln/>
        </p:spPr>
        <p:txBody>
          <a:bodyPr vert="horz" wrap="square" lIns="91440" tIns="45720" rIns="91440" bIns="45720" rtlCol="0" anchor="ctr" anchorCtr="0">
            <a:noAutofit/>
          </a:bodyPr>
          <a:lstStyle/>
          <a:p>
            <a:pPr marL="228600" lvl="1" indent="-228600" algn="l">
              <a:lnSpc>
                <a:spcPct val="140000"/>
              </a:lnSpc>
              <a:spcBef>
                <a:spcPts val="375"/>
              </a:spcBef>
              <a:buFont typeface="Arial"/>
              <a:buChar char="•"/>
            </a:pPr>
            <a:r>
              <a:rPr lang="en-US" sz="2400">
                <a:solidFill>
                  <a:srgbClr val="232323">
                    <a:alpha val="100000"/>
                  </a:srgbClr>
                </a:solidFill>
                <a:latin typeface="Noto Sans SC"/>
                <a:ea typeface="Noto Sans SC"/>
                <a:cs typeface="Noto Sans SC"/>
              </a:rPr>
              <a:t>Ilustrasi Kasus PT Karya Bakti dan PT Karya Sakti</a:t>
            </a:r>
          </a:p>
          <a:p>
            <a:pPr marL="228600" lvl="1" indent="-228600" algn="l">
              <a:lnSpc>
                <a:spcPct val="140000"/>
              </a:lnSpc>
              <a:spcBef>
                <a:spcPts val="375"/>
              </a:spcBef>
              <a:buFont typeface="Arial"/>
              <a:buChar char="•"/>
            </a:pPr>
            <a:r>
              <a:rPr lang="en-US" sz="2400">
                <a:solidFill>
                  <a:srgbClr val="232323">
                    <a:alpha val="100000"/>
                  </a:srgbClr>
                </a:solidFill>
                <a:latin typeface="Noto Sans SC"/>
                <a:ea typeface="Noto Sans SC"/>
                <a:cs typeface="Noto Sans SC"/>
              </a:rPr>
              <a:t>Latihan Soal Mandiri</a:t>
            </a:r>
          </a:p>
          <a:p>
            <a:pPr marL="228600" lvl="1" indent="-228600" algn="l">
              <a:lnSpc>
                <a:spcPct val="140000"/>
              </a:lnSpc>
              <a:spcBef>
                <a:spcPts val="375"/>
              </a:spcBef>
              <a:buFont typeface="Arial"/>
              <a:buChar char="•"/>
            </a:pPr>
            <a:r>
              <a:rPr lang="en-US" sz="2400">
                <a:solidFill>
                  <a:srgbClr val="232323">
                    <a:alpha val="100000"/>
                  </a:srgbClr>
                </a:solidFill>
                <a:latin typeface="Noto Sans SC"/>
                <a:ea typeface="Noto Sans SC"/>
                <a:cs typeface="Noto Sans SC"/>
              </a:rPr>
              <a:t>Referensi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2492310" y="2451050"/>
            <a:ext cx="2051957" cy="1842306"/>
          </a:xfrm>
          <a:prstGeom prst="rect">
            <a:avLst/>
          </a:prstGeom>
          <a:ln/>
        </p:spPr>
        <p:txBody>
          <a:bodyPr vert="horz" wrap="square" lIns="114300" tIns="57150" rIns="114300" bIns="57150" rtlCol="0" anchor="b" anchorCtr="0">
            <a:normAutofit/>
          </a:bodyPr>
          <a:lstStyle/>
          <a:p>
            <a:pPr algn="l">
              <a:lnSpc>
                <a:spcPct val="120000"/>
              </a:lnSpc>
            </a:pPr>
            <a:r>
              <a:rPr lang="en-US" sz="4050" b="1">
                <a:solidFill>
                  <a:schemeClr val="dk1">
                    <a:alpha val="100000"/>
                  </a:schemeClr>
                </a:solidFill>
                <a:highlight>
                  <a:srgbClr val="000000">
                    <a:alpha val="0"/>
                  </a:srgbClr>
                </a:highlight>
                <a:latin typeface="Noto Sans SC"/>
                <a:ea typeface="Noto Sans SC"/>
                <a:cs typeface="Noto Sans SC"/>
              </a:rPr>
              <a:t>01</a:t>
            </a:r>
          </a:p>
        </p:txBody>
      </p:sp>
      <p:sp>
        <p:nvSpPr>
          <p:cNvPr id="3" name="TextBox 3"/>
          <p:cNvSpPr txBox="1"/>
          <p:nvPr/>
        </p:nvSpPr>
        <p:spPr>
          <a:xfrm>
            <a:off x="845017" y="4396883"/>
            <a:ext cx="8411497" cy="1798058"/>
          </a:xfrm>
          <a:prstGeom prst="rect">
            <a:avLst/>
          </a:prstGeom>
          <a:ln/>
        </p:spPr>
        <p:txBody>
          <a:bodyPr vert="horz" wrap="square" lIns="114300" tIns="57150" rIns="114300" bIns="57150" rtlCol="0" anchor="t" anchorCtr="0">
            <a:normAutofit/>
          </a:bodyPr>
          <a:lstStyle/>
          <a:p>
            <a:pPr>
              <a:lnSpc>
                <a:spcPct val="120000"/>
              </a:lnSpc>
            </a:pPr>
            <a:r>
              <a:rPr lang="en-US" sz="4500" b="1">
                <a:solidFill>
                  <a:schemeClr val="dk1">
                    <a:alpha val="100000"/>
                  </a:schemeClr>
                </a:solidFill>
                <a:latin typeface="Noto Sans SC"/>
                <a:ea typeface="Noto Sans SC"/>
                <a:cs typeface="Noto Sans SC"/>
              </a:rPr>
              <a:t>Capaian Pembelajaran</a:t>
            </a:r>
          </a:p>
        </p:txBody>
      </p:sp>
      <p:sp>
        <p:nvSpPr>
          <p:cNvPr id="4" name="TextBox 4"/>
          <p:cNvSpPr txBox="1"/>
          <p:nvPr/>
        </p:nvSpPr>
        <p:spPr>
          <a:xfrm>
            <a:off x="845017" y="2451050"/>
            <a:ext cx="1775465" cy="1842306"/>
          </a:xfrm>
          <a:prstGeom prst="rect">
            <a:avLst/>
          </a:prstGeom>
          <a:ln/>
        </p:spPr>
        <p:txBody>
          <a:bodyPr vert="horz" wrap="square" lIns="114300" tIns="57150" rIns="114300" bIns="57150" rtlCol="0" anchor="b" anchorCtr="0">
            <a:normAutofit/>
          </a:bodyPr>
          <a:lstStyle/>
          <a:p>
            <a:pPr algn="l">
              <a:lnSpc>
                <a:spcPct val="120000"/>
              </a:lnSpc>
            </a:pPr>
            <a:r>
              <a:rPr lang="en-US" sz="4050" b="1">
                <a:solidFill>
                  <a:schemeClr val="dk1">
                    <a:alpha val="100000"/>
                  </a:schemeClr>
                </a:solidFill>
                <a:highlight>
                  <a:srgbClr val="000000">
                    <a:alpha val="0"/>
                  </a:srgbClr>
                </a:highlight>
                <a:latin typeface="Noto Sans SC"/>
                <a:ea typeface="Noto Sans SC"/>
                <a:cs typeface="Noto Sans SC"/>
              </a:rPr>
              <a:t>PART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81107" y="1340073"/>
            <a:ext cx="6782526" cy="5148304"/>
          </a:xfrm>
          <a:prstGeom prst="rect">
            <a:avLst/>
          </a:prstGeom>
          <a:solidFill>
            <a:schemeClr val="accent1">
              <a:alpha val="100000"/>
            </a:schemeClr>
          </a:solidFill>
          <a:ln/>
        </p:spPr>
      </p:sp>
      <p:sp>
        <p:nvSpPr>
          <p:cNvPr id="3" name="TextBox 3"/>
          <p:cNvSpPr txBox="1"/>
          <p:nvPr/>
        </p:nvSpPr>
        <p:spPr>
          <a:xfrm>
            <a:off x="1001112" y="1678786"/>
            <a:ext cx="5942515" cy="4424675"/>
          </a:xfrm>
          <a:prstGeom prst="rect">
            <a:avLst/>
          </a:prstGeom>
          <a:ln/>
        </p:spPr>
        <p:txBody>
          <a:bodyPr vert="horz" wrap="square" lIns="123825" tIns="123825" rIns="57150" bIns="123825" rtlCol="0" anchor="t" anchorCtr="0">
            <a:normAutofit/>
          </a:bodyPr>
          <a:lstStyle/>
          <a:p>
            <a:pPr>
              <a:lnSpc>
                <a:spcPct val="140000"/>
              </a:lnSpc>
            </a:pPr>
            <a:r>
              <a:rPr lang="en-US" sz="1400" b="1">
                <a:solidFill>
                  <a:srgbClr val="FFFFFF">
                    <a:alpha val="100000"/>
                  </a:srgbClr>
                </a:solidFill>
                <a:latin typeface="Noto Sans SC"/>
                <a:ea typeface="Noto Sans SC"/>
                <a:cs typeface="Noto Sans SC"/>
              </a:rPr>
              <a:t>Memahami esensi penarikan saham anak perusahaan</a:t>
            </a:r>
          </a:p>
          <a:p>
            <a:pPr>
              <a:lnSpc>
                <a:spcPct val="140000"/>
              </a:lnSpc>
            </a:pPr>
            <a:r>
              <a:rPr lang="en-US" sz="1400">
                <a:solidFill>
                  <a:srgbClr val="FFFFFF">
                    <a:alpha val="100000"/>
                  </a:srgbClr>
                </a:solidFill>
                <a:latin typeface="Noto Sans SC"/>
                <a:ea typeface="Noto Sans SC"/>
                <a:cs typeface="Noto Sans SC"/>
              </a:rPr>
              <a:t>Mahasiswa diharapkan mampu menganalisis dampak transaksi saham yang ditarik dari peredaran (treasury stock) oleh perusahaan anak terhadap perhitungan persentase hak kepemilikan induk perusahaan yang didasarkan pada jumlah saham yang benar-benar beredar di pasar.</a:t>
            </a:r>
          </a:p>
          <a:p>
            <a:pPr>
              <a:lnSpc>
                <a:spcPct val="140000"/>
              </a:lnSpc>
            </a:pPr>
            <a:r>
              <a:rPr lang="en-US" sz="1400" b="1">
                <a:solidFill>
                  <a:srgbClr val="FFFFFF">
                    <a:alpha val="100000"/>
                  </a:srgbClr>
                </a:solidFill>
                <a:latin typeface="Noto Sans SC"/>
                <a:ea typeface="Noto Sans SC"/>
                <a:cs typeface="Noto Sans SC"/>
              </a:rPr>
              <a:t>Menguasai perlakuan akuntansi pelunasan saham</a:t>
            </a:r>
          </a:p>
          <a:p>
            <a:pPr>
              <a:lnSpc>
                <a:spcPct val="140000"/>
              </a:lnSpc>
            </a:pPr>
            <a:r>
              <a:rPr lang="en-US" sz="1400">
                <a:solidFill>
                  <a:srgbClr val="FFFFFF">
                    <a:alpha val="100000"/>
                  </a:srgbClr>
                </a:solidFill>
                <a:latin typeface="Noto Sans SC"/>
                <a:ea typeface="Noto Sans SC"/>
                <a:cs typeface="Noto Sans SC"/>
              </a:rPr>
              <a:t>Mahasiswa harus mampu menerapkan prosedur pengurangan saldo hak pemegang saham dalam neraca konsolidasi, di mana saham yang ditarik dianggap sebagai modal yang dilunasi dengan memperhatikan nilai nominal dan agio saham pada saat awal diterbitkan secara akurat.</a:t>
            </a:r>
          </a:p>
        </p:txBody>
      </p:sp>
      <p:pic>
        <p:nvPicPr>
          <p:cNvPr id="4" name="Picture 4"/>
          <p:cNvPicPr>
            <a:picLocks noChangeAspect="1"/>
          </p:cNvPicPr>
          <p:nvPr/>
        </p:nvPicPr>
        <p:blipFill>
          <a:blip r:embed="rId3"/>
          <a:srcRect l="19304" r="19304"/>
          <a:stretch>
            <a:fillRect/>
          </a:stretch>
        </p:blipFill>
        <p:spPr>
          <a:xfrm>
            <a:off x="7363633" y="1205163"/>
            <a:ext cx="4828367" cy="5407040"/>
          </a:xfrm>
          <a:prstGeom prst="rect">
            <a:avLst/>
          </a:prstGeom>
        </p:spPr>
      </p:pic>
      <p:sp>
        <p:nvSpPr>
          <p:cNvPr id="5" name="TextBox 5"/>
          <p:cNvSpPr txBox="1"/>
          <p:nvPr/>
        </p:nvSpPr>
        <p:spPr>
          <a:xfrm>
            <a:off x="476023" y="265328"/>
            <a:ext cx="1124874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Capaian Pembelajaran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22226" y="1950718"/>
            <a:ext cx="3736162" cy="3215301"/>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accent1">
                    <a:alpha val="100000"/>
                  </a:schemeClr>
                </a:solidFill>
                <a:latin typeface="Noto Sans SC"/>
                <a:ea typeface="Noto Sans SC"/>
                <a:cs typeface="Noto Sans SC"/>
              </a:rPr>
              <a:t>Capaian Pembelajaran</a:t>
            </a:r>
          </a:p>
        </p:txBody>
      </p:sp>
      <p:sp>
        <p:nvSpPr>
          <p:cNvPr id="3" name="TextBox 3"/>
          <p:cNvSpPr txBox="1"/>
          <p:nvPr/>
        </p:nvSpPr>
        <p:spPr>
          <a:xfrm>
            <a:off x="10803939" y="0"/>
            <a:ext cx="982980" cy="2615565"/>
          </a:xfrm>
          <a:prstGeom prst="rect">
            <a:avLst/>
          </a:prstGeom>
          <a:ln/>
        </p:spPr>
        <p:txBody>
          <a:bodyPr vert="horz" wrap="square" lIns="91440" tIns="45720" rIns="91440" bIns="45720" rtlCol="0" anchor="t" anchorCtr="0">
            <a:spAutoFit/>
          </a:bodyPr>
          <a:lstStyle/>
          <a:p>
            <a:pPr>
              <a:lnSpc>
                <a:spcPct val="100000"/>
              </a:lnSpc>
              <a:spcBef>
                <a:spcPts val="375"/>
              </a:spcBef>
            </a:pPr>
            <a:r>
              <a:rPr lang="en-US" sz="15000">
                <a:solidFill>
                  <a:schemeClr val="dk1">
                    <a:alpha val="13000"/>
                  </a:schemeClr>
                </a:solidFill>
                <a:latin typeface="Helvetica"/>
                <a:ea typeface="Helvetica"/>
                <a:cs typeface="Helvetica"/>
              </a:rPr>
              <a:t>”</a:t>
            </a:r>
          </a:p>
        </p:txBody>
      </p:sp>
      <p:sp>
        <p:nvSpPr>
          <p:cNvPr id="4" name="TextBox 4"/>
          <p:cNvSpPr txBox="1"/>
          <p:nvPr/>
        </p:nvSpPr>
        <p:spPr>
          <a:xfrm>
            <a:off x="4854674" y="1222166"/>
            <a:ext cx="6839839" cy="4672403"/>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Mengevaluasi dampak selisih harga penarikan saham</a:t>
            </a:r>
          </a:p>
          <a:p>
            <a:pPr>
              <a:lnSpc>
                <a:spcPct val="140000"/>
              </a:lnSpc>
            </a:pPr>
            <a:r>
              <a:rPr lang="en-US" sz="1500">
                <a:solidFill>
                  <a:schemeClr val="dk1">
                    <a:alpha val="100000"/>
                  </a:schemeClr>
                </a:solidFill>
                <a:latin typeface="Noto Sans SC"/>
                <a:ea typeface="Noto Sans SC"/>
                <a:cs typeface="Noto Sans SC"/>
              </a:rPr>
              <a:t>Mahasiswa mampu menghitung dan mencatat selisih antara harga perolehan kembali saham dengan nilai nominalnya, termasuk pengalokasian selisih tersebut ke dalam saldo laba sebagai dividen likuidasi atau ke dalam akun modal disetor lainnya sesuai ketentuan akuntansi.</a:t>
            </a:r>
          </a:p>
          <a:p>
            <a:pPr>
              <a:lnSpc>
                <a:spcPct val="140000"/>
              </a:lnSpc>
            </a:pPr>
            <a:r>
              <a:rPr lang="en-US" sz="1500" b="1">
                <a:solidFill>
                  <a:schemeClr val="accent1">
                    <a:alpha val="100000"/>
                  </a:schemeClr>
                </a:solidFill>
                <a:latin typeface="Noto Sans SC"/>
                <a:ea typeface="Noto Sans SC"/>
                <a:cs typeface="Noto Sans SC"/>
              </a:rPr>
              <a:t>Menyusun laporan keuangan konsolidasi perubahan kepemilikan</a:t>
            </a:r>
          </a:p>
          <a:p>
            <a:pPr>
              <a:lnSpc>
                <a:spcPct val="140000"/>
              </a:lnSpc>
            </a:pPr>
            <a:r>
              <a:rPr lang="en-US" sz="1500">
                <a:solidFill>
                  <a:schemeClr val="dk1">
                    <a:alpha val="100000"/>
                  </a:schemeClr>
                </a:solidFill>
                <a:latin typeface="Noto Sans SC"/>
                <a:ea typeface="Noto Sans SC"/>
                <a:cs typeface="Noto Sans SC"/>
              </a:rPr>
              <a:t>Mahasiswa mampu mengintegrasikan perubahan hak kepemilikan akibat transaksi saham treasury ke dalam kertas kerja konsolidasi, termasuk melakukan eliminasi investasi, penyesuaian hak minoritas, dan penghitungan selisih lebih harga perolehan di atas nilai buku secara sistematis.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2492310" y="2451050"/>
            <a:ext cx="2051957" cy="1842306"/>
          </a:xfrm>
          <a:prstGeom prst="rect">
            <a:avLst/>
          </a:prstGeom>
          <a:ln/>
        </p:spPr>
        <p:txBody>
          <a:bodyPr vert="horz" wrap="square" lIns="114300" tIns="57150" rIns="114300" bIns="57150" rtlCol="0" anchor="b" anchorCtr="0">
            <a:normAutofit/>
          </a:bodyPr>
          <a:lstStyle/>
          <a:p>
            <a:pPr algn="l">
              <a:lnSpc>
                <a:spcPct val="120000"/>
              </a:lnSpc>
            </a:pPr>
            <a:r>
              <a:rPr lang="en-US" sz="4050" b="1">
                <a:solidFill>
                  <a:schemeClr val="dk1">
                    <a:alpha val="100000"/>
                  </a:schemeClr>
                </a:solidFill>
                <a:highlight>
                  <a:srgbClr val="000000">
                    <a:alpha val="0"/>
                  </a:srgbClr>
                </a:highlight>
                <a:latin typeface="Noto Sans SC"/>
                <a:ea typeface="Noto Sans SC"/>
                <a:cs typeface="Noto Sans SC"/>
              </a:rPr>
              <a:t>02</a:t>
            </a:r>
          </a:p>
        </p:txBody>
      </p:sp>
      <p:sp>
        <p:nvSpPr>
          <p:cNvPr id="3" name="TextBox 3"/>
          <p:cNvSpPr txBox="1"/>
          <p:nvPr/>
        </p:nvSpPr>
        <p:spPr>
          <a:xfrm>
            <a:off x="845017" y="4396883"/>
            <a:ext cx="8411497" cy="1798058"/>
          </a:xfrm>
          <a:prstGeom prst="rect">
            <a:avLst/>
          </a:prstGeom>
          <a:ln/>
        </p:spPr>
        <p:txBody>
          <a:bodyPr vert="horz" wrap="square" lIns="114300" tIns="57150" rIns="114300" bIns="57150" rtlCol="0" anchor="t" anchorCtr="0">
            <a:normAutofit/>
          </a:bodyPr>
          <a:lstStyle/>
          <a:p>
            <a:pPr>
              <a:lnSpc>
                <a:spcPct val="120000"/>
              </a:lnSpc>
            </a:pPr>
            <a:r>
              <a:rPr lang="en-US" sz="4500" b="1">
                <a:solidFill>
                  <a:schemeClr val="dk1">
                    <a:alpha val="100000"/>
                  </a:schemeClr>
                </a:solidFill>
                <a:latin typeface="Noto Sans SC"/>
                <a:ea typeface="Noto Sans SC"/>
                <a:cs typeface="Noto Sans SC"/>
              </a:rPr>
              <a:t>Transaksi Saham Perbendaharaan Anak Perusahaan</a:t>
            </a:r>
          </a:p>
        </p:txBody>
      </p:sp>
      <p:sp>
        <p:nvSpPr>
          <p:cNvPr id="4" name="TextBox 4"/>
          <p:cNvSpPr txBox="1"/>
          <p:nvPr/>
        </p:nvSpPr>
        <p:spPr>
          <a:xfrm>
            <a:off x="845017" y="2451050"/>
            <a:ext cx="1775465" cy="1842306"/>
          </a:xfrm>
          <a:prstGeom prst="rect">
            <a:avLst/>
          </a:prstGeom>
          <a:ln/>
        </p:spPr>
        <p:txBody>
          <a:bodyPr vert="horz" wrap="square" lIns="114300" tIns="57150" rIns="114300" bIns="57150" rtlCol="0" anchor="b" anchorCtr="0">
            <a:normAutofit/>
          </a:bodyPr>
          <a:lstStyle/>
          <a:p>
            <a:pPr algn="l">
              <a:lnSpc>
                <a:spcPct val="120000"/>
              </a:lnSpc>
            </a:pPr>
            <a:r>
              <a:rPr lang="en-US" sz="4050" b="1">
                <a:solidFill>
                  <a:schemeClr val="dk1">
                    <a:alpha val="100000"/>
                  </a:schemeClr>
                </a:solidFill>
                <a:highlight>
                  <a:srgbClr val="000000">
                    <a:alpha val="0"/>
                  </a:srgbClr>
                </a:highlight>
                <a:latin typeface="Noto Sans SC"/>
                <a:ea typeface="Noto Sans SC"/>
                <a:cs typeface="Noto Sans SC"/>
              </a:rPr>
              <a:t>PART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Pencatatan Harga Perolehan</a:t>
            </a:r>
          </a:p>
        </p:txBody>
      </p:sp>
      <p:sp>
        <p:nvSpPr>
          <p:cNvPr id="3" name="TextBox 3"/>
          <p:cNvSpPr txBox="1"/>
          <p:nvPr/>
        </p:nvSpPr>
        <p:spPr>
          <a:xfrm>
            <a:off x="752349" y="2324626"/>
            <a:ext cx="10686848" cy="3050913"/>
          </a:xfrm>
          <a:prstGeom prst="rect">
            <a:avLst/>
          </a:prstGeom>
          <a:ln/>
        </p:spPr>
        <p:txBody>
          <a:bodyPr vert="horz" wrap="square" lIns="66008" tIns="33052" rIns="66008" bIns="33052" rtlCol="0" anchor="ctr" anchorCtr="0">
            <a:normAutofit/>
          </a:bodyPr>
          <a:lstStyle/>
          <a:p>
            <a:pPr algn="l">
              <a:lnSpc>
                <a:spcPct val="180000"/>
              </a:lnSpc>
            </a:pPr>
            <a:r>
              <a:rPr lang="en-US" sz="1500" b="1">
                <a:solidFill>
                  <a:schemeClr val="accent1">
                    <a:alpha val="100000"/>
                  </a:schemeClr>
                </a:solidFill>
                <a:latin typeface="Noto Sans SC"/>
                <a:ea typeface="Noto Sans SC"/>
                <a:cs typeface="Noto Sans SC"/>
              </a:rPr>
              <a:t>Pencatatan nilai investasi saham</a:t>
            </a:r>
          </a:p>
          <a:p>
            <a:pPr algn="l">
              <a:lnSpc>
                <a:spcPct val="180000"/>
              </a:lnSpc>
            </a:pPr>
            <a:r>
              <a:rPr lang="en-US" sz="1500">
                <a:solidFill>
                  <a:schemeClr val="dk1">
                    <a:alpha val="100000"/>
                  </a:schemeClr>
                </a:solidFill>
                <a:latin typeface="Noto Sans SC"/>
                <a:ea typeface="Noto Sans SC"/>
                <a:cs typeface="Noto Sans SC"/>
              </a:rPr>
              <a:t>Saham yang ditarik dari peredaran oleh anak perusahaan harus dicatat berdasarkan harga perolehan atau harga beli saat transaksi terjadi, bukan berdasarkan nilai nominal atau nilai pari saham tersebut sesuai standar akuntansi.</a:t>
            </a:r>
          </a:p>
          <a:p>
            <a:pPr algn="l">
              <a:lnSpc>
                <a:spcPct val="180000"/>
              </a:lnSpc>
            </a:pPr>
            <a:r>
              <a:rPr lang="en-US" sz="1500" b="1">
                <a:solidFill>
                  <a:schemeClr val="accent1">
                    <a:alpha val="100000"/>
                  </a:schemeClr>
                </a:solidFill>
                <a:latin typeface="Noto Sans SC"/>
                <a:ea typeface="Noto Sans SC"/>
                <a:cs typeface="Noto Sans SC"/>
              </a:rPr>
              <a:t>Penyesuaian ekuitas konsolidasi</a:t>
            </a:r>
          </a:p>
          <a:p>
            <a:pPr algn="l">
              <a:lnSpc>
                <a:spcPct val="180000"/>
              </a:lnSpc>
            </a:pPr>
            <a:r>
              <a:rPr lang="en-US" sz="1500">
                <a:solidFill>
                  <a:schemeClr val="dk1">
                    <a:alpha val="100000"/>
                  </a:schemeClr>
                </a:solidFill>
                <a:latin typeface="Noto Sans SC"/>
                <a:ea typeface="Noto Sans SC"/>
                <a:cs typeface="Noto Sans SC"/>
              </a:rPr>
              <a:t>Dalam laporan keuangan konsolidasi, harga perolehan saham perbendaharaan tersebut diperlakukan sebagai pengurang modal saham yang dianggap telah dilunasi, sehingga secara otomatis akan mengurangi saldo total hak-hak para pemegang saham di neraca.</a:t>
            </a:r>
          </a:p>
        </p:txBody>
      </p:sp>
      <p:sp>
        <p:nvSpPr>
          <p:cNvPr id="4" name="AutoShape 4"/>
          <p:cNvSpPr/>
          <p:nvPr/>
        </p:nvSpPr>
        <p:spPr>
          <a:xfrm rot="2700000">
            <a:off x="10836600" y="5766828"/>
            <a:ext cx="285750" cy="285750"/>
          </a:xfrm>
          <a:prstGeom prst="rect">
            <a:avLst/>
          </a:prstGeom>
          <a:solidFill>
            <a:schemeClr val="lt2">
              <a:alpha val="100000"/>
            </a:schemeClr>
          </a:solidFill>
          <a:ln/>
        </p:spPr>
      </p:sp>
      <p:sp>
        <p:nvSpPr>
          <p:cNvPr id="5" name="AutoShape 5"/>
          <p:cNvSpPr/>
          <p:nvPr/>
        </p:nvSpPr>
        <p:spPr>
          <a:xfrm rot="2700000">
            <a:off x="11116887" y="5814453"/>
            <a:ext cx="190500" cy="190500"/>
          </a:xfrm>
          <a:prstGeom prst="rect">
            <a:avLst/>
          </a:prstGeom>
          <a:solidFill>
            <a:schemeClr val="lt2">
              <a:alpha val="100000"/>
            </a:schemeClr>
          </a:solidFill>
          <a:ln/>
        </p:spPr>
      </p:sp>
      <p:sp>
        <p:nvSpPr>
          <p:cNvPr id="6" name="AutoShape 6"/>
          <p:cNvSpPr/>
          <p:nvPr/>
        </p:nvSpPr>
        <p:spPr>
          <a:xfrm>
            <a:off x="1254136" y="5889516"/>
            <a:ext cx="9138918" cy="19050"/>
          </a:xfrm>
          <a:prstGeom prst="rect">
            <a:avLst/>
          </a:prstGeom>
          <a:solidFill>
            <a:schemeClr val="lt2">
              <a:alpha val="100000"/>
            </a:schemeClr>
          </a:solidFill>
          <a:ln/>
        </p:spPr>
      </p:sp>
      <p:sp>
        <p:nvSpPr>
          <p:cNvPr id="7" name="TextBox 7"/>
          <p:cNvSpPr txBox="1"/>
          <p:nvPr/>
        </p:nvSpPr>
        <p:spPr>
          <a:xfrm>
            <a:off x="593426" y="1179728"/>
            <a:ext cx="982980" cy="2615565"/>
          </a:xfrm>
          <a:prstGeom prst="rect">
            <a:avLst/>
          </a:prstGeom>
          <a:ln/>
        </p:spPr>
        <p:txBody>
          <a:bodyPr vert="horz" wrap="square" lIns="91440" tIns="45720" rIns="91440" bIns="45720" rtlCol="0" anchor="t" anchorCtr="0">
            <a:spAutoFit/>
          </a:bodyPr>
          <a:lstStyle/>
          <a:p>
            <a:pPr>
              <a:lnSpc>
                <a:spcPct val="100000"/>
              </a:lnSpc>
              <a:spcBef>
                <a:spcPts val="375"/>
              </a:spcBef>
            </a:pPr>
            <a:r>
              <a:rPr lang="en-US" sz="15000">
                <a:solidFill>
                  <a:schemeClr val="dk1">
                    <a:alpha val="13000"/>
                  </a:schemeClr>
                </a:solidFill>
                <a:latin typeface="Helvetica"/>
                <a:ea typeface="Helvetica"/>
                <a:cs typeface="Helvetica"/>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96151" y="1749756"/>
            <a:ext cx="4029277" cy="4042289"/>
          </a:xfrm>
          <a:prstGeom prst="ellipse">
            <a:avLst/>
          </a:prstGeom>
          <a:solidFill>
            <a:schemeClr val="accent1">
              <a:alpha val="100000"/>
              <a:lumMod val="75000"/>
            </a:schemeClr>
          </a:solidFill>
          <a:ln/>
        </p:spPr>
      </p:sp>
      <p:sp>
        <p:nvSpPr>
          <p:cNvPr id="3" name="AutoShape 3"/>
          <p:cNvSpPr/>
          <p:nvPr/>
        </p:nvSpPr>
        <p:spPr>
          <a:xfrm>
            <a:off x="910330" y="1994631"/>
            <a:ext cx="3857563" cy="3552539"/>
          </a:xfrm>
          <a:prstGeom prst="ellipse">
            <a:avLst/>
          </a:prstGeom>
          <a:solidFill>
            <a:schemeClr val="accent1">
              <a:alpha val="100000"/>
            </a:schemeClr>
          </a:solidFill>
          <a:ln/>
        </p:spPr>
      </p:sp>
      <p:sp>
        <p:nvSpPr>
          <p:cNvPr id="4" name="AutoShape 4"/>
          <p:cNvSpPr/>
          <p:nvPr/>
        </p:nvSpPr>
        <p:spPr>
          <a:xfrm>
            <a:off x="2610789" y="1749756"/>
            <a:ext cx="8853228" cy="4042289"/>
          </a:xfrm>
          <a:prstGeom prst="rect">
            <a:avLst/>
          </a:prstGeom>
          <a:solidFill>
            <a:schemeClr val="lt2">
              <a:alpha val="100000"/>
            </a:schemeClr>
          </a:solidFill>
          <a:ln/>
        </p:spPr>
      </p:sp>
      <p:sp>
        <p:nvSpPr>
          <p:cNvPr id="5" name="TextBox 5"/>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Pencatatan Harga Perolehan</a:t>
            </a:r>
          </a:p>
        </p:txBody>
      </p:sp>
      <p:sp>
        <p:nvSpPr>
          <p:cNvPr id="6" name="Freeform 6"/>
          <p:cNvSpPr/>
          <p:nvPr/>
        </p:nvSpPr>
        <p:spPr>
          <a:xfrm>
            <a:off x="1721046" y="3429000"/>
            <a:ext cx="406585" cy="406585"/>
          </a:xfrm>
          <a:custGeom>
            <a:avLst/>
            <a:gdLst/>
            <a:ahLst/>
            <a:cxnLst/>
            <a:rect l="l" t="t" r="r" b="b"/>
            <a:pathLst>
              <a:path w="304800" h="304800">
                <a:moveTo>
                  <a:pt x="0" y="91440"/>
                </a:moveTo>
                <a:lnTo>
                  <a:pt x="152400" y="0"/>
                </a:lnTo>
                <a:lnTo>
                  <a:pt x="304800" y="91440"/>
                </a:lnTo>
                <a:lnTo>
                  <a:pt x="304800" y="121920"/>
                </a:lnTo>
                <a:lnTo>
                  <a:pt x="0" y="121920"/>
                </a:lnTo>
                <a:lnTo>
                  <a:pt x="0" y="91440"/>
                </a:lnTo>
                <a:close/>
              </a:path>
              <a:path w="304800" h="304800">
                <a:moveTo>
                  <a:pt x="0" y="274320"/>
                </a:moveTo>
                <a:lnTo>
                  <a:pt x="304800" y="274320"/>
                </a:lnTo>
                <a:lnTo>
                  <a:pt x="304800" y="304800"/>
                </a:lnTo>
                <a:lnTo>
                  <a:pt x="0" y="304800"/>
                </a:lnTo>
                <a:lnTo>
                  <a:pt x="0" y="274320"/>
                </a:lnTo>
                <a:close/>
              </a:path>
              <a:path w="304800" h="304800">
                <a:moveTo>
                  <a:pt x="30480" y="243840"/>
                </a:moveTo>
                <a:lnTo>
                  <a:pt x="274320" y="243840"/>
                </a:lnTo>
                <a:lnTo>
                  <a:pt x="274320" y="274320"/>
                </a:lnTo>
                <a:lnTo>
                  <a:pt x="30480" y="274320"/>
                </a:lnTo>
                <a:lnTo>
                  <a:pt x="30480" y="243840"/>
                </a:lnTo>
                <a:close/>
              </a:path>
              <a:path w="304800" h="304800">
                <a:moveTo>
                  <a:pt x="30480" y="121920"/>
                </a:moveTo>
                <a:lnTo>
                  <a:pt x="91440" y="121920"/>
                </a:lnTo>
                <a:lnTo>
                  <a:pt x="91440" y="243840"/>
                </a:lnTo>
                <a:lnTo>
                  <a:pt x="30480" y="243840"/>
                </a:lnTo>
                <a:lnTo>
                  <a:pt x="30480" y="121920"/>
                </a:lnTo>
                <a:close/>
              </a:path>
              <a:path w="304800" h="304800">
                <a:moveTo>
                  <a:pt x="121920" y="121920"/>
                </a:moveTo>
                <a:lnTo>
                  <a:pt x="182880" y="121920"/>
                </a:lnTo>
                <a:lnTo>
                  <a:pt x="182880" y="243840"/>
                </a:lnTo>
                <a:lnTo>
                  <a:pt x="121920" y="243840"/>
                </a:lnTo>
                <a:lnTo>
                  <a:pt x="121920" y="121920"/>
                </a:lnTo>
                <a:close/>
              </a:path>
              <a:path w="304800" h="304800">
                <a:moveTo>
                  <a:pt x="213360" y="121920"/>
                </a:moveTo>
                <a:lnTo>
                  <a:pt x="274320" y="121920"/>
                </a:lnTo>
                <a:lnTo>
                  <a:pt x="274320" y="243840"/>
                </a:lnTo>
                <a:lnTo>
                  <a:pt x="213360" y="243840"/>
                </a:lnTo>
                <a:lnTo>
                  <a:pt x="213360" y="121920"/>
                </a:lnTo>
              </a:path>
            </a:pathLst>
          </a:custGeom>
          <a:solidFill>
            <a:srgbClr val="FFFFFF">
              <a:alpha val="100000"/>
            </a:srgbClr>
          </a:solidFill>
          <a:ln/>
        </p:spPr>
      </p:sp>
      <p:sp>
        <p:nvSpPr>
          <p:cNvPr id="7" name="TextBox 7"/>
          <p:cNvSpPr txBox="1"/>
          <p:nvPr/>
        </p:nvSpPr>
        <p:spPr>
          <a:xfrm>
            <a:off x="3017282" y="1986708"/>
            <a:ext cx="8121675" cy="3568385"/>
          </a:xfrm>
          <a:prstGeom prst="rect">
            <a:avLst/>
          </a:prstGeom>
          <a:ln/>
        </p:spPr>
        <p:txBody>
          <a:bodyPr vert="horz" wrap="square" lIns="66008" tIns="33052" rIns="66008" bIns="33052" rtlCol="0" anchor="ctr" anchorCtr="0">
            <a:normAutofit/>
          </a:bodyPr>
          <a:lstStyle/>
          <a:p>
            <a:pPr algn="l">
              <a:lnSpc>
                <a:spcPct val="180000"/>
              </a:lnSpc>
            </a:pPr>
            <a:r>
              <a:rPr lang="en-US" sz="1425" b="1">
                <a:solidFill>
                  <a:schemeClr val="accent1">
                    <a:alpha val="100000"/>
                  </a:schemeClr>
                </a:solidFill>
                <a:latin typeface="Noto Sans SC"/>
                <a:ea typeface="Noto Sans SC"/>
                <a:cs typeface="Noto Sans SC"/>
              </a:rPr>
              <a:t>Integritas saldo pemegang saham</a:t>
            </a:r>
          </a:p>
          <a:p>
            <a:pPr algn="l">
              <a:lnSpc>
                <a:spcPct val="180000"/>
              </a:lnSpc>
            </a:pPr>
            <a:r>
              <a:rPr lang="en-US" sz="1425">
                <a:solidFill>
                  <a:schemeClr val="dk1">
                    <a:alpha val="100000"/>
                  </a:schemeClr>
                </a:solidFill>
                <a:latin typeface="Noto Sans SC"/>
                <a:ea typeface="Noto Sans SC"/>
                <a:cs typeface="Noto Sans SC"/>
              </a:rPr>
              <a:t>Pengurangan saldo hak pemegang saham wajib memperhatikan kurs atau harga asli saat saham pertama kali diterbitkan guna mempertahankan integritas komposisi modal disetor, agio saham, dan saldo laba yang ditahan secara akurat.</a:t>
            </a:r>
          </a:p>
          <a:p>
            <a:pPr algn="l">
              <a:lnSpc>
                <a:spcPct val="180000"/>
              </a:lnSpc>
            </a:pPr>
            <a:r>
              <a:rPr lang="en-US" sz="1425" b="1">
                <a:solidFill>
                  <a:schemeClr val="accent1">
                    <a:alpha val="100000"/>
                  </a:schemeClr>
                </a:solidFill>
                <a:latin typeface="Noto Sans SC"/>
                <a:ea typeface="Noto Sans SC"/>
                <a:cs typeface="Noto Sans SC"/>
              </a:rPr>
              <a:t>Perlakuan selisih harga pelunasan</a:t>
            </a:r>
          </a:p>
          <a:p>
            <a:pPr algn="l">
              <a:lnSpc>
                <a:spcPct val="180000"/>
              </a:lnSpc>
            </a:pPr>
            <a:r>
              <a:rPr lang="en-US" sz="1425">
                <a:solidFill>
                  <a:schemeClr val="dk1">
                    <a:alpha val="100000"/>
                  </a:schemeClr>
                </a:solidFill>
                <a:latin typeface="Noto Sans SC"/>
                <a:ea typeface="Noto Sans SC"/>
                <a:cs typeface="Noto Sans SC"/>
              </a:rPr>
              <a:t>Apabila harga perolehan melebihi nilai nominal dan agio sahamnya, selisih tersebut dibebankan ke saldo laba sebagai dividen likuidasi, sedangkan jika di bawahnya, selisihnya diakui sebagai tambahan modal disetor dari pelunasan saham.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a:ea typeface="Noto Sans SC"/>
                <a:cs typeface="Noto Sans SC"/>
              </a:rPr>
              <a:t>Perhitungan Hak Kepemilikan</a:t>
            </a:r>
          </a:p>
        </p:txBody>
      </p:sp>
      <p:sp>
        <p:nvSpPr>
          <p:cNvPr id="3" name="TextBox 3"/>
          <p:cNvSpPr txBox="1"/>
          <p:nvPr/>
        </p:nvSpPr>
        <p:spPr>
          <a:xfrm>
            <a:off x="1036673" y="1749339"/>
            <a:ext cx="10118200" cy="4157254"/>
          </a:xfrm>
          <a:prstGeom prst="rect">
            <a:avLst/>
          </a:prstGeom>
          <a:ln/>
        </p:spPr>
        <p:txBody>
          <a:bodyPr vert="horz" wrap="square" lIns="66008" tIns="33052" rIns="66008" bIns="33052" rtlCol="0" anchor="t" anchorCtr="0">
            <a:normAutofit/>
          </a:bodyPr>
          <a:lstStyle/>
          <a:p>
            <a:pPr algn="l">
              <a:lnSpc>
                <a:spcPct val="140000"/>
              </a:lnSpc>
            </a:pPr>
            <a:r>
              <a:rPr lang="en-US" sz="1500" b="1">
                <a:solidFill>
                  <a:schemeClr val="accent1">
                    <a:alpha val="100000"/>
                  </a:schemeClr>
                </a:solidFill>
                <a:latin typeface="Noto Sans SC"/>
                <a:ea typeface="Noto Sans SC"/>
                <a:cs typeface="Noto Sans SC"/>
              </a:rPr>
              <a:t>Rekalkulasi persentase kepemilikan</a:t>
            </a:r>
          </a:p>
          <a:p>
            <a:pPr algn="l">
              <a:lnSpc>
                <a:spcPct val="140000"/>
              </a:lnSpc>
            </a:pPr>
            <a:r>
              <a:rPr lang="en-US" sz="1500">
                <a:solidFill>
                  <a:schemeClr val="dk1">
                    <a:alpha val="100000"/>
                  </a:schemeClr>
                </a:solidFill>
                <a:latin typeface="Noto Sans SC"/>
                <a:ea typeface="Noto Sans SC"/>
                <a:cs typeface="Noto Sans SC"/>
              </a:rPr>
              <a:t>Hak kepemilikan perusahaan induk atas anak perusahaan harus dihitung ulang secara proporsional dengan membagi jumlah saham yang dimiliki induk terhadap jumlah total saham anak perusahaan yang benar-benar masih beredar di publik.</a:t>
            </a:r>
          </a:p>
          <a:p>
            <a:pPr algn="l">
              <a:lnSpc>
                <a:spcPct val="140000"/>
              </a:lnSpc>
            </a:pPr>
            <a:r>
              <a:rPr lang="en-US" sz="1500" b="1">
                <a:solidFill>
                  <a:schemeClr val="accent1">
                    <a:alpha val="100000"/>
                  </a:schemeClr>
                </a:solidFill>
                <a:latin typeface="Noto Sans SC"/>
                <a:ea typeface="Noto Sans SC"/>
                <a:cs typeface="Noto Sans SC"/>
              </a:rPr>
              <a:t>Dasar alokasi hak minoritas</a:t>
            </a:r>
          </a:p>
          <a:p>
            <a:pPr algn="l">
              <a:lnSpc>
                <a:spcPct val="140000"/>
              </a:lnSpc>
            </a:pPr>
            <a:r>
              <a:rPr lang="en-US" sz="1500">
                <a:solidFill>
                  <a:schemeClr val="dk1">
                    <a:alpha val="100000"/>
                  </a:schemeClr>
                </a:solidFill>
                <a:latin typeface="Noto Sans SC"/>
                <a:ea typeface="Noto Sans SC"/>
                <a:cs typeface="Noto Sans SC"/>
              </a:rPr>
              <a:t>Penarikan saham perbendaharaan mengubah basis perhitungan untuk menentukan bagian hak minoritas, di mana eliminasi modal saham, agio, dan saldo laba harus disesuaikan dengan persentase kepemilikan baru setelah adanya pengurangan saham tersebut.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065745" y="2117292"/>
            <a:ext cx="6362700" cy="3574300"/>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Pengaruh terhadap nilai buku</a:t>
            </a:r>
          </a:p>
          <a:p>
            <a:pPr>
              <a:lnSpc>
                <a:spcPct val="140000"/>
              </a:lnSpc>
            </a:pPr>
            <a:r>
              <a:rPr lang="en-US" sz="1500">
                <a:solidFill>
                  <a:schemeClr val="dk1">
                    <a:alpha val="100000"/>
                  </a:schemeClr>
                </a:solidFill>
                <a:latin typeface="Noto Sans SC"/>
                <a:ea typeface="Noto Sans SC"/>
                <a:cs typeface="Noto Sans SC"/>
              </a:rPr>
              <a:t>Perubahan jumlah saham beredar mengakibatkan perubahan nilai buku per lembar saham, sehingga perusahaan induk perlu menyesuaikan nilai investasi dan menghitung selisih lebih atau kurang antara harga perolehan dengan nilai buku yang baru.</a:t>
            </a:r>
          </a:p>
          <a:p>
            <a:pPr>
              <a:lnSpc>
                <a:spcPct val="140000"/>
              </a:lnSpc>
            </a:pPr>
            <a:r>
              <a:rPr lang="en-US" sz="1500" b="1">
                <a:solidFill>
                  <a:schemeClr val="accent1">
                    <a:alpha val="100000"/>
                  </a:schemeClr>
                </a:solidFill>
                <a:latin typeface="Noto Sans SC"/>
                <a:ea typeface="Noto Sans SC"/>
                <a:cs typeface="Noto Sans SC"/>
              </a:rPr>
              <a:t>Penentuan saldo eliminasi konsolidasi</a:t>
            </a:r>
          </a:p>
          <a:p>
            <a:pPr>
              <a:lnSpc>
                <a:spcPct val="140000"/>
              </a:lnSpc>
            </a:pPr>
            <a:r>
              <a:rPr lang="en-US" sz="1500">
                <a:solidFill>
                  <a:schemeClr val="dk1">
                    <a:alpha val="100000"/>
                  </a:schemeClr>
                </a:solidFill>
                <a:latin typeface="Noto Sans SC"/>
                <a:ea typeface="Noto Sans SC"/>
                <a:cs typeface="Noto Sans SC"/>
              </a:rPr>
              <a:t>Dalam menyusun kertas kerja konsolidasi, saldo elemen ekuitas anak perusahaan seperti modal saham dan laba ditahan harus dialokasikan kembali kepada induk dan kepentingan non-pengendali berdasarkan jumlah saham yang masih beredar saat itu.</a:t>
            </a:r>
          </a:p>
        </p:txBody>
      </p:sp>
      <p:pic>
        <p:nvPicPr>
          <p:cNvPr id="3" name="Picture 3"/>
          <p:cNvPicPr>
            <a:picLocks noChangeAspect="1"/>
          </p:cNvPicPr>
          <p:nvPr/>
        </p:nvPicPr>
        <p:blipFill>
          <a:blip r:embed="rId3">
            <a:alphaModFix/>
          </a:blip>
          <a:srcRect l="31709" r="31709"/>
          <a:stretch>
            <a:fillRect/>
          </a:stretch>
        </p:blipFill>
        <p:spPr>
          <a:xfrm>
            <a:off x="734685" y="1979915"/>
            <a:ext cx="3849052" cy="3849053"/>
          </a:xfrm>
          <a:prstGeom prst="ellipse">
            <a:avLst/>
          </a:prstGeom>
        </p:spPr>
      </p:pic>
      <p:sp>
        <p:nvSpPr>
          <p:cNvPr id="4" name="TextBox 4"/>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Perhitungan Hak Kepemilikan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2492310" y="2451050"/>
            <a:ext cx="2051957" cy="1842306"/>
          </a:xfrm>
          <a:prstGeom prst="rect">
            <a:avLst/>
          </a:prstGeom>
          <a:ln/>
        </p:spPr>
        <p:txBody>
          <a:bodyPr vert="horz" wrap="square" lIns="114300" tIns="57150" rIns="114300" bIns="57150" rtlCol="0" anchor="b" anchorCtr="0">
            <a:normAutofit/>
          </a:bodyPr>
          <a:lstStyle/>
          <a:p>
            <a:pPr algn="l">
              <a:lnSpc>
                <a:spcPct val="120000"/>
              </a:lnSpc>
            </a:pPr>
            <a:r>
              <a:rPr lang="en-US" sz="4050" b="1">
                <a:solidFill>
                  <a:schemeClr val="dk1">
                    <a:alpha val="100000"/>
                  </a:schemeClr>
                </a:solidFill>
                <a:highlight>
                  <a:srgbClr val="000000">
                    <a:alpha val="0"/>
                  </a:srgbClr>
                </a:highlight>
                <a:latin typeface="Noto Sans SC"/>
                <a:ea typeface="Noto Sans SC"/>
                <a:cs typeface="Noto Sans SC"/>
              </a:rPr>
              <a:t>03</a:t>
            </a:r>
          </a:p>
        </p:txBody>
      </p:sp>
      <p:sp>
        <p:nvSpPr>
          <p:cNvPr id="3" name="TextBox 3"/>
          <p:cNvSpPr txBox="1"/>
          <p:nvPr/>
        </p:nvSpPr>
        <p:spPr>
          <a:xfrm>
            <a:off x="845017" y="4396883"/>
            <a:ext cx="8411497" cy="1798058"/>
          </a:xfrm>
          <a:prstGeom prst="rect">
            <a:avLst/>
          </a:prstGeom>
          <a:ln/>
        </p:spPr>
        <p:txBody>
          <a:bodyPr vert="horz" wrap="square" lIns="114300" tIns="57150" rIns="114300" bIns="57150" rtlCol="0" anchor="t" anchorCtr="0">
            <a:normAutofit/>
          </a:bodyPr>
          <a:lstStyle/>
          <a:p>
            <a:pPr>
              <a:lnSpc>
                <a:spcPct val="120000"/>
              </a:lnSpc>
            </a:pPr>
            <a:r>
              <a:rPr lang="en-US" sz="4500" b="1">
                <a:solidFill>
                  <a:schemeClr val="dk1">
                    <a:alpha val="100000"/>
                  </a:schemeClr>
                </a:solidFill>
                <a:latin typeface="Noto Sans SC"/>
                <a:ea typeface="Noto Sans SC"/>
                <a:cs typeface="Noto Sans SC"/>
              </a:rPr>
              <a:t>Perlakuan Akuntansi dalam Neraca Konsolidasi</a:t>
            </a:r>
          </a:p>
        </p:txBody>
      </p:sp>
      <p:sp>
        <p:nvSpPr>
          <p:cNvPr id="4" name="TextBox 4"/>
          <p:cNvSpPr txBox="1"/>
          <p:nvPr/>
        </p:nvSpPr>
        <p:spPr>
          <a:xfrm>
            <a:off x="845017" y="2451050"/>
            <a:ext cx="1775465" cy="1842306"/>
          </a:xfrm>
          <a:prstGeom prst="rect">
            <a:avLst/>
          </a:prstGeom>
          <a:ln/>
        </p:spPr>
        <p:txBody>
          <a:bodyPr vert="horz" wrap="square" lIns="114300" tIns="57150" rIns="114300" bIns="57150" rtlCol="0" anchor="b" anchorCtr="0">
            <a:normAutofit/>
          </a:bodyPr>
          <a:lstStyle/>
          <a:p>
            <a:pPr algn="l">
              <a:lnSpc>
                <a:spcPct val="120000"/>
              </a:lnSpc>
            </a:pPr>
            <a:r>
              <a:rPr lang="en-US" sz="4050" b="1">
                <a:solidFill>
                  <a:schemeClr val="dk1">
                    <a:alpha val="100000"/>
                  </a:schemeClr>
                </a:solidFill>
                <a:highlight>
                  <a:srgbClr val="000000">
                    <a:alpha val="0"/>
                  </a:srgbClr>
                </a:highlight>
                <a:latin typeface="Noto Sans SC"/>
                <a:ea typeface="Noto Sans SC"/>
                <a:cs typeface="Noto Sans SC"/>
              </a:rPr>
              <a:t>PART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Penyesuaian Nilai Nominal dan Agio</a:t>
            </a:r>
          </a:p>
        </p:txBody>
      </p:sp>
      <p:sp>
        <p:nvSpPr>
          <p:cNvPr id="3" name="AutoShape 3"/>
          <p:cNvSpPr/>
          <p:nvPr/>
        </p:nvSpPr>
        <p:spPr>
          <a:xfrm>
            <a:off x="537512" y="1664304"/>
            <a:ext cx="638131" cy="638131"/>
          </a:xfrm>
          <a:prstGeom prst="ellipse">
            <a:avLst/>
          </a:prstGeom>
          <a:solidFill>
            <a:schemeClr val="accent1">
              <a:alpha val="20000"/>
            </a:schemeClr>
          </a:solidFill>
          <a:ln/>
        </p:spPr>
      </p:sp>
      <p:sp>
        <p:nvSpPr>
          <p:cNvPr id="4" name="TextBox 4"/>
          <p:cNvSpPr txBox="1"/>
          <p:nvPr/>
        </p:nvSpPr>
        <p:spPr>
          <a:xfrm>
            <a:off x="1300882" y="1463721"/>
            <a:ext cx="6886575" cy="765904"/>
          </a:xfrm>
          <a:prstGeom prst="rect">
            <a:avLst/>
          </a:prstGeom>
          <a:ln/>
        </p:spPr>
        <p:txBody>
          <a:bodyPr vert="horz" wrap="square" lIns="123825" tIns="123825" rIns="57150" bIns="123825" rtlCol="0" anchor="b" anchorCtr="0">
            <a:noAutofit/>
          </a:bodyPr>
          <a:lstStyle/>
          <a:p>
            <a:pPr>
              <a:lnSpc>
                <a:spcPct val="140000"/>
              </a:lnSpc>
            </a:pPr>
            <a:r>
              <a:rPr lang="en-US" sz="2400" b="1">
                <a:solidFill>
                  <a:schemeClr val="accent1">
                    <a:alpha val="100000"/>
                  </a:schemeClr>
                </a:solidFill>
                <a:latin typeface="Noto Sans SC"/>
                <a:ea typeface="Noto Sans SC"/>
                <a:cs typeface="Noto Sans SC"/>
              </a:rPr>
              <a:t>Penghitungan proporsional nilai nominal</a:t>
            </a:r>
          </a:p>
        </p:txBody>
      </p:sp>
      <p:sp>
        <p:nvSpPr>
          <p:cNvPr id="5" name="TextBox 5"/>
          <p:cNvSpPr txBox="1"/>
          <p:nvPr/>
        </p:nvSpPr>
        <p:spPr>
          <a:xfrm>
            <a:off x="1300882" y="1998589"/>
            <a:ext cx="6891292" cy="1083679"/>
          </a:xfrm>
          <a:prstGeom prst="rect">
            <a:avLst/>
          </a:prstGeom>
          <a:ln/>
        </p:spPr>
        <p:txBody>
          <a:bodyPr vert="horz" wrap="square" lIns="123825" tIns="123825" rIns="57150" bIns="123825" rtlCol="0" anchor="t" anchorCtr="0">
            <a:noAutofit/>
          </a:bodyPr>
          <a:lstStyle/>
          <a:p>
            <a:pPr>
              <a:lnSpc>
                <a:spcPct val="140000"/>
              </a:lnSpc>
            </a:pPr>
            <a:r>
              <a:rPr lang="en-US" sz="1350">
                <a:solidFill>
                  <a:schemeClr val="dk1">
                    <a:alpha val="100000"/>
                  </a:schemeClr>
                </a:solidFill>
                <a:latin typeface="Noto Sans SC"/>
                <a:ea typeface="Noto Sans SC"/>
                <a:cs typeface="Noto Sans SC"/>
              </a:rPr>
              <a:t> Penyesuaian dilakukan dengan mengalikan jumlah saham yang ditarik dengan nilai nominal per lembar untuk menentukan pengurangan pada akun modal saham secara akurat dalam laporan konsolidasi.</a:t>
            </a:r>
          </a:p>
        </p:txBody>
      </p:sp>
      <p:sp>
        <p:nvSpPr>
          <p:cNvPr id="6" name="AutoShape 6"/>
          <p:cNvSpPr/>
          <p:nvPr/>
        </p:nvSpPr>
        <p:spPr>
          <a:xfrm>
            <a:off x="537512" y="3384629"/>
            <a:ext cx="638131" cy="638131"/>
          </a:xfrm>
          <a:prstGeom prst="ellipse">
            <a:avLst/>
          </a:prstGeom>
          <a:solidFill>
            <a:schemeClr val="accent1">
              <a:alpha val="20000"/>
            </a:schemeClr>
          </a:solidFill>
          <a:ln/>
        </p:spPr>
      </p:sp>
      <p:sp>
        <p:nvSpPr>
          <p:cNvPr id="7" name="TextBox 7"/>
          <p:cNvSpPr txBox="1"/>
          <p:nvPr/>
        </p:nvSpPr>
        <p:spPr>
          <a:xfrm>
            <a:off x="1300882" y="3182098"/>
            <a:ext cx="6886575" cy="769800"/>
          </a:xfrm>
          <a:prstGeom prst="rect">
            <a:avLst/>
          </a:prstGeom>
          <a:ln/>
        </p:spPr>
        <p:txBody>
          <a:bodyPr vert="horz" wrap="square" lIns="123825" tIns="123825" rIns="57150" bIns="123825" rtlCol="0" anchor="b" anchorCtr="0">
            <a:noAutofit/>
          </a:bodyPr>
          <a:lstStyle/>
          <a:p>
            <a:pPr>
              <a:lnSpc>
                <a:spcPct val="140000"/>
              </a:lnSpc>
            </a:pPr>
            <a:r>
              <a:rPr lang="en-US" sz="2400" b="1">
                <a:solidFill>
                  <a:schemeClr val="accent1">
                    <a:alpha val="100000"/>
                  </a:schemeClr>
                </a:solidFill>
                <a:latin typeface="Noto Sans SC"/>
                <a:ea typeface="Noto Sans SC"/>
                <a:cs typeface="Noto Sans SC"/>
              </a:rPr>
              <a:t>Alokasi agio saham secara sistematis</a:t>
            </a:r>
          </a:p>
        </p:txBody>
      </p:sp>
      <p:sp>
        <p:nvSpPr>
          <p:cNvPr id="8" name="AutoShape 8"/>
          <p:cNvSpPr/>
          <p:nvPr/>
        </p:nvSpPr>
        <p:spPr>
          <a:xfrm>
            <a:off x="537512" y="5104954"/>
            <a:ext cx="638131" cy="638131"/>
          </a:xfrm>
          <a:prstGeom prst="ellipse">
            <a:avLst/>
          </a:prstGeom>
          <a:solidFill>
            <a:schemeClr val="accent1">
              <a:alpha val="20000"/>
            </a:schemeClr>
          </a:solidFill>
          <a:ln/>
        </p:spPr>
      </p:sp>
      <p:sp>
        <p:nvSpPr>
          <p:cNvPr id="9" name="TextBox 9"/>
          <p:cNvSpPr txBox="1"/>
          <p:nvPr/>
        </p:nvSpPr>
        <p:spPr>
          <a:xfrm>
            <a:off x="1300882" y="4920230"/>
            <a:ext cx="6886575" cy="734184"/>
          </a:xfrm>
          <a:prstGeom prst="rect">
            <a:avLst/>
          </a:prstGeom>
          <a:ln/>
        </p:spPr>
        <p:txBody>
          <a:bodyPr vert="horz" wrap="square" lIns="123825" tIns="123825" rIns="57150" bIns="123825" rtlCol="0" anchor="b" anchorCtr="0">
            <a:noAutofit/>
          </a:bodyPr>
          <a:lstStyle/>
          <a:p>
            <a:pPr>
              <a:lnSpc>
                <a:spcPct val="140000"/>
              </a:lnSpc>
            </a:pPr>
            <a:r>
              <a:rPr lang="en-US" sz="2400" b="1">
                <a:solidFill>
                  <a:schemeClr val="accent1">
                    <a:alpha val="100000"/>
                  </a:schemeClr>
                </a:solidFill>
                <a:latin typeface="Noto Sans SC"/>
                <a:ea typeface="Noto Sans SC"/>
                <a:cs typeface="Noto Sans SC"/>
              </a:rPr>
              <a:t>Pemeliharaan integritas hak pemegang saham</a:t>
            </a:r>
          </a:p>
        </p:txBody>
      </p:sp>
      <p:sp>
        <p:nvSpPr>
          <p:cNvPr id="10" name="TextBox 10"/>
          <p:cNvSpPr txBox="1"/>
          <p:nvPr/>
        </p:nvSpPr>
        <p:spPr>
          <a:xfrm>
            <a:off x="1300882" y="3741456"/>
            <a:ext cx="6891292" cy="1074439"/>
          </a:xfrm>
          <a:prstGeom prst="rect">
            <a:avLst/>
          </a:prstGeom>
          <a:ln/>
        </p:spPr>
        <p:txBody>
          <a:bodyPr vert="horz" wrap="square" lIns="123825" tIns="123825" rIns="57150" bIns="123825" rtlCol="0" anchor="t" anchorCtr="0">
            <a:noAutofit/>
          </a:bodyPr>
          <a:lstStyle/>
          <a:p>
            <a:pPr>
              <a:lnSpc>
                <a:spcPct val="140000"/>
              </a:lnSpc>
            </a:pPr>
            <a:r>
              <a:rPr lang="en-US" sz="1350">
                <a:solidFill>
                  <a:schemeClr val="dk1">
                    <a:alpha val="100000"/>
                  </a:schemeClr>
                </a:solidFill>
                <a:latin typeface="Noto Sans SC"/>
                <a:ea typeface="Noto Sans SC"/>
                <a:cs typeface="Noto Sans SC"/>
              </a:rPr>
              <a:t> Agio saham harus disesuaikan berdasarkan rasio saham yang ditarik terhadap total saham beredar mula-mula, guna memastikan saldo agio yang dilaporkan mencerminkan struktur modal yang tetap konsisten.</a:t>
            </a:r>
          </a:p>
        </p:txBody>
      </p:sp>
      <p:sp>
        <p:nvSpPr>
          <p:cNvPr id="11" name="TextBox 11"/>
          <p:cNvSpPr txBox="1"/>
          <p:nvPr/>
        </p:nvSpPr>
        <p:spPr>
          <a:xfrm>
            <a:off x="1300882" y="5424019"/>
            <a:ext cx="6891292" cy="1092920"/>
          </a:xfrm>
          <a:prstGeom prst="rect">
            <a:avLst/>
          </a:prstGeom>
          <a:ln/>
        </p:spPr>
        <p:txBody>
          <a:bodyPr vert="horz" wrap="square" lIns="123825" tIns="123825" rIns="57150" bIns="123825" rtlCol="0" anchor="t" anchorCtr="0">
            <a:noAutofit/>
          </a:bodyPr>
          <a:lstStyle/>
          <a:p>
            <a:pPr>
              <a:lnSpc>
                <a:spcPct val="140000"/>
              </a:lnSpc>
            </a:pPr>
            <a:r>
              <a:rPr lang="en-US" sz="1350">
                <a:solidFill>
                  <a:schemeClr val="dk1">
                    <a:alpha val="100000"/>
                  </a:schemeClr>
                </a:solidFill>
                <a:latin typeface="Noto Sans SC"/>
                <a:ea typeface="Noto Sans SC"/>
                <a:cs typeface="Noto Sans SC"/>
              </a:rPr>
              <a:t> Prosedur penyesuaian ini krusial untuk mempertahankan akurasi data historis mengenai kontribusi modal, sehingga informasi mengenai posisi ekuitas tetap relevan bagi para pemangku kepentingan dalam neraca konsolidasi.</a:t>
            </a:r>
          </a:p>
        </p:txBody>
      </p:sp>
      <p:pic>
        <p:nvPicPr>
          <p:cNvPr id="12" name="Picture 12"/>
          <p:cNvPicPr>
            <a:picLocks noChangeAspect="1"/>
          </p:cNvPicPr>
          <p:nvPr/>
        </p:nvPicPr>
        <p:blipFill>
          <a:blip r:embed="rId3">
            <a:alphaModFix/>
          </a:blip>
          <a:srcRect l="7838" r="7838"/>
          <a:stretch>
            <a:fillRect/>
          </a:stretch>
        </p:blipFill>
        <p:spPr>
          <a:xfrm>
            <a:off x="8604472" y="1741145"/>
            <a:ext cx="4421505" cy="4421505"/>
          </a:xfrm>
          <a:prstGeom prst="ellipse">
            <a:avLst/>
          </a:prstGeom>
        </p:spPr>
      </p:pic>
      <p:cxnSp>
        <p:nvCxnSpPr>
          <p:cNvPr id="13" name="Connector 13"/>
          <p:cNvCxnSpPr/>
          <p:nvPr/>
        </p:nvCxnSpPr>
        <p:spPr>
          <a:xfrm>
            <a:off x="856577" y="2403263"/>
            <a:ext cx="0" cy="896335"/>
          </a:xfrm>
          <a:prstGeom prst="line">
            <a:avLst/>
          </a:prstGeom>
          <a:ln w="1905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4" name="Connector 14"/>
          <p:cNvCxnSpPr/>
          <p:nvPr/>
        </p:nvCxnSpPr>
        <p:spPr>
          <a:xfrm>
            <a:off x="856577" y="4124852"/>
            <a:ext cx="0" cy="896335"/>
          </a:xfrm>
          <a:prstGeom prst="line">
            <a:avLst/>
          </a:prstGeom>
          <a:ln w="1905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5" name="TextBox 15"/>
          <p:cNvSpPr txBox="1"/>
          <p:nvPr/>
        </p:nvSpPr>
        <p:spPr>
          <a:xfrm>
            <a:off x="688937" y="1685237"/>
            <a:ext cx="335280" cy="596265"/>
          </a:xfrm>
          <a:prstGeom prst="rect">
            <a:avLst/>
          </a:prstGeom>
          <a:ln/>
        </p:spPr>
        <p:txBody>
          <a:bodyPr vert="horz" wrap="square" lIns="91440" tIns="45720" rIns="91440" bIns="45720" rtlCol="0" anchor="ctr" anchorCtr="0">
            <a:spAutoFit/>
          </a:bodyPr>
          <a:lstStyle/>
          <a:p>
            <a:pPr algn="ctr">
              <a:lnSpc>
                <a:spcPct val="100000"/>
              </a:lnSpc>
              <a:spcBef>
                <a:spcPts val="375"/>
              </a:spcBef>
            </a:pPr>
            <a:r>
              <a:rPr lang="en-US" sz="3000">
                <a:solidFill>
                  <a:schemeClr val="accent1">
                    <a:alpha val="100000"/>
                  </a:schemeClr>
                </a:solidFill>
                <a:latin typeface="Microsoft Yahei"/>
                <a:ea typeface="Microsoft Yahei"/>
                <a:cs typeface="Microsoft Yahei"/>
              </a:rPr>
              <a:t>1</a:t>
            </a:r>
          </a:p>
        </p:txBody>
      </p:sp>
      <p:sp>
        <p:nvSpPr>
          <p:cNvPr id="16" name="TextBox 16"/>
          <p:cNvSpPr txBox="1"/>
          <p:nvPr/>
        </p:nvSpPr>
        <p:spPr>
          <a:xfrm>
            <a:off x="588925" y="3405562"/>
            <a:ext cx="535305" cy="596265"/>
          </a:xfrm>
          <a:prstGeom prst="rect">
            <a:avLst/>
          </a:prstGeom>
          <a:ln/>
        </p:spPr>
        <p:txBody>
          <a:bodyPr vert="horz" wrap="square" lIns="91440" tIns="45720" rIns="91440" bIns="45720" rtlCol="0" anchor="ctr" anchorCtr="0">
            <a:spAutoFit/>
          </a:bodyPr>
          <a:lstStyle/>
          <a:p>
            <a:pPr algn="ctr">
              <a:lnSpc>
                <a:spcPct val="100000"/>
              </a:lnSpc>
              <a:spcBef>
                <a:spcPts val="375"/>
              </a:spcBef>
            </a:pPr>
            <a:r>
              <a:rPr lang="en-US" sz="3000">
                <a:solidFill>
                  <a:schemeClr val="accent1">
                    <a:alpha val="100000"/>
                  </a:schemeClr>
                </a:solidFill>
                <a:latin typeface="Microsoft Yahei"/>
                <a:ea typeface="Microsoft Yahei"/>
                <a:cs typeface="Microsoft Yahei"/>
              </a:rPr>
              <a:t>2</a:t>
            </a:r>
          </a:p>
        </p:txBody>
      </p:sp>
      <p:sp>
        <p:nvSpPr>
          <p:cNvPr id="17" name="TextBox 17"/>
          <p:cNvSpPr txBox="1"/>
          <p:nvPr/>
        </p:nvSpPr>
        <p:spPr>
          <a:xfrm>
            <a:off x="588925" y="5125887"/>
            <a:ext cx="535305" cy="596265"/>
          </a:xfrm>
          <a:prstGeom prst="rect">
            <a:avLst/>
          </a:prstGeom>
          <a:ln/>
        </p:spPr>
        <p:txBody>
          <a:bodyPr vert="horz" wrap="square" lIns="91440" tIns="45720" rIns="91440" bIns="45720" rtlCol="0" anchor="ctr" anchorCtr="0">
            <a:spAutoFit/>
          </a:bodyPr>
          <a:lstStyle/>
          <a:p>
            <a:pPr algn="ctr">
              <a:lnSpc>
                <a:spcPct val="100000"/>
              </a:lnSpc>
              <a:spcBef>
                <a:spcPts val="375"/>
              </a:spcBef>
            </a:pPr>
            <a:r>
              <a:rPr lang="en-US" sz="3000">
                <a:solidFill>
                  <a:schemeClr val="accent1">
                    <a:alpha val="100000"/>
                  </a:schemeClr>
                </a:solidFill>
                <a:latin typeface="Microsoft Yahei"/>
                <a:ea typeface="Microsoft Yahei"/>
                <a:cs typeface="Microsoft Yahei"/>
              </a:rPr>
              <a:t>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Perlakuan Selisih Harga Pelunasan</a:t>
            </a:r>
          </a:p>
        </p:txBody>
      </p:sp>
      <p:pic>
        <p:nvPicPr>
          <p:cNvPr id="3" name="Picture 3"/>
          <p:cNvPicPr>
            <a:picLocks noChangeAspect="1"/>
          </p:cNvPicPr>
          <p:nvPr/>
        </p:nvPicPr>
        <p:blipFill>
          <a:blip r:embed="rId3"/>
          <a:srcRect l="16749" r="16749"/>
          <a:stretch>
            <a:fillRect/>
          </a:stretch>
        </p:blipFill>
        <p:spPr>
          <a:xfrm>
            <a:off x="548374" y="1306384"/>
            <a:ext cx="2540518" cy="4849454"/>
          </a:xfrm>
          <a:prstGeom prst="rect">
            <a:avLst/>
          </a:prstGeom>
        </p:spPr>
      </p:pic>
      <p:sp>
        <p:nvSpPr>
          <p:cNvPr id="4" name="TextBox 4"/>
          <p:cNvSpPr txBox="1"/>
          <p:nvPr/>
        </p:nvSpPr>
        <p:spPr>
          <a:xfrm>
            <a:off x="3340584" y="1688405"/>
            <a:ext cx="8109936" cy="1151241"/>
          </a:xfrm>
          <a:prstGeom prst="rect">
            <a:avLst/>
          </a:prstGeom>
          <a:ln/>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 Apabila harga pelunasan saham berada di atas nilai nominal dan agio sahamnya, maka selisih lebih tersebut harus dikurangkan dari saldo laba ditahan dan diperlakukan sebagai pembagian dividen likuidasi.</a:t>
            </a:r>
          </a:p>
        </p:txBody>
      </p:sp>
      <p:sp>
        <p:nvSpPr>
          <p:cNvPr id="5" name="TextBox 5"/>
          <p:cNvSpPr txBox="1"/>
          <p:nvPr/>
        </p:nvSpPr>
        <p:spPr>
          <a:xfrm>
            <a:off x="3340584" y="1249667"/>
            <a:ext cx="7146070" cy="449970"/>
          </a:xfrm>
          <a:prstGeom prst="rect">
            <a:avLst/>
          </a:prstGeom>
          <a:ln/>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a:ea typeface="Noto Sans SC"/>
                <a:cs typeface="Noto Sans SC"/>
              </a:rPr>
              <a:t>Pengakuan sebagai dividen likuidasi</a:t>
            </a:r>
          </a:p>
        </p:txBody>
      </p:sp>
      <p:sp>
        <p:nvSpPr>
          <p:cNvPr id="6" name="TextBox 6"/>
          <p:cNvSpPr txBox="1"/>
          <p:nvPr/>
        </p:nvSpPr>
        <p:spPr>
          <a:xfrm>
            <a:off x="3334188" y="3389806"/>
            <a:ext cx="8109936" cy="1151241"/>
          </a:xfrm>
          <a:prstGeom prst="rect">
            <a:avLst/>
          </a:prstGeom>
          <a:ln/>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 Jika harga pelunasan lebih rendah dari total nilai nominal dan agio, selisihnya dialokasikan ke rekening hak pemegang saham lainnya sebagai modal disetor yang berasal dari transaksi pelunasan kembali modal saham.</a:t>
            </a:r>
          </a:p>
        </p:txBody>
      </p:sp>
      <p:sp>
        <p:nvSpPr>
          <p:cNvPr id="7" name="TextBox 7"/>
          <p:cNvSpPr txBox="1"/>
          <p:nvPr/>
        </p:nvSpPr>
        <p:spPr>
          <a:xfrm>
            <a:off x="3334188" y="2951068"/>
            <a:ext cx="7146070" cy="449970"/>
          </a:xfrm>
          <a:prstGeom prst="rect">
            <a:avLst/>
          </a:prstGeom>
          <a:ln/>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a:ea typeface="Noto Sans SC"/>
                <a:cs typeface="Noto Sans SC"/>
              </a:rPr>
              <a:t>Pencatatan sebagai tambahan modal disetor</a:t>
            </a:r>
          </a:p>
        </p:txBody>
      </p:sp>
      <p:sp>
        <p:nvSpPr>
          <p:cNvPr id="8" name="TextBox 8"/>
          <p:cNvSpPr txBox="1"/>
          <p:nvPr/>
        </p:nvSpPr>
        <p:spPr>
          <a:xfrm>
            <a:off x="3327792" y="5099311"/>
            <a:ext cx="8109936" cy="1151241"/>
          </a:xfrm>
          <a:prstGeom prst="rect">
            <a:avLst/>
          </a:prstGeom>
          <a:ln/>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 Dalam kondisi pelunasan di bawah nilai buku, perusahaan wajib menghapuskan seluruh proporsi agio saham yang melekat pada saham tersebut sebelum memindahkan selisihnya ke elemen hak pemegang saham yang sesuai.</a:t>
            </a:r>
          </a:p>
        </p:txBody>
      </p:sp>
      <p:sp>
        <p:nvSpPr>
          <p:cNvPr id="9" name="TextBox 9"/>
          <p:cNvSpPr txBox="1"/>
          <p:nvPr/>
        </p:nvSpPr>
        <p:spPr>
          <a:xfrm>
            <a:off x="3327792" y="4660573"/>
            <a:ext cx="7146070" cy="449970"/>
          </a:xfrm>
          <a:prstGeom prst="rect">
            <a:avLst/>
          </a:prstGeom>
          <a:ln/>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a:ea typeface="Noto Sans SC"/>
                <a:cs typeface="Noto Sans SC"/>
              </a:rPr>
              <a:t>Penghapusan seluruh jumlah agio terkait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2492310" y="2451050"/>
            <a:ext cx="2051957" cy="1842306"/>
          </a:xfrm>
          <a:prstGeom prst="rect">
            <a:avLst/>
          </a:prstGeom>
          <a:ln/>
        </p:spPr>
        <p:txBody>
          <a:bodyPr vert="horz" wrap="square" lIns="114300" tIns="57150" rIns="114300" bIns="57150" rtlCol="0" anchor="b" anchorCtr="0">
            <a:normAutofit/>
          </a:bodyPr>
          <a:lstStyle/>
          <a:p>
            <a:pPr algn="l">
              <a:lnSpc>
                <a:spcPct val="120000"/>
              </a:lnSpc>
            </a:pPr>
            <a:r>
              <a:rPr lang="en-US" sz="4050" b="1">
                <a:solidFill>
                  <a:schemeClr val="dk1">
                    <a:alpha val="100000"/>
                  </a:schemeClr>
                </a:solidFill>
                <a:highlight>
                  <a:srgbClr val="000000">
                    <a:alpha val="0"/>
                  </a:srgbClr>
                </a:highlight>
                <a:latin typeface="Noto Sans SC"/>
                <a:ea typeface="Noto Sans SC"/>
                <a:cs typeface="Noto Sans SC"/>
              </a:rPr>
              <a:t>04</a:t>
            </a:r>
          </a:p>
        </p:txBody>
      </p:sp>
      <p:sp>
        <p:nvSpPr>
          <p:cNvPr id="3" name="TextBox 3"/>
          <p:cNvSpPr txBox="1"/>
          <p:nvPr/>
        </p:nvSpPr>
        <p:spPr>
          <a:xfrm>
            <a:off x="845017" y="4396883"/>
            <a:ext cx="8411497" cy="1798058"/>
          </a:xfrm>
          <a:prstGeom prst="rect">
            <a:avLst/>
          </a:prstGeom>
          <a:ln/>
        </p:spPr>
        <p:txBody>
          <a:bodyPr vert="horz" wrap="square" lIns="114300" tIns="57150" rIns="114300" bIns="57150" rtlCol="0" anchor="t" anchorCtr="0">
            <a:normAutofit/>
          </a:bodyPr>
          <a:lstStyle/>
          <a:p>
            <a:pPr>
              <a:lnSpc>
                <a:spcPct val="120000"/>
              </a:lnSpc>
            </a:pPr>
            <a:r>
              <a:rPr lang="en-US" sz="4500" b="1">
                <a:solidFill>
                  <a:schemeClr val="dk1">
                    <a:alpha val="100000"/>
                  </a:schemeClr>
                </a:solidFill>
                <a:latin typeface="Noto Sans SC"/>
                <a:ea typeface="Noto Sans SC"/>
                <a:cs typeface="Noto Sans SC"/>
              </a:rPr>
              <a:t>Ilustrasi Kasus PT Karya Bakti dan PT Karya Sakti</a:t>
            </a:r>
          </a:p>
        </p:txBody>
      </p:sp>
      <p:sp>
        <p:nvSpPr>
          <p:cNvPr id="4" name="TextBox 4"/>
          <p:cNvSpPr txBox="1"/>
          <p:nvPr/>
        </p:nvSpPr>
        <p:spPr>
          <a:xfrm>
            <a:off x="845017" y="2451050"/>
            <a:ext cx="1775465" cy="1842306"/>
          </a:xfrm>
          <a:prstGeom prst="rect">
            <a:avLst/>
          </a:prstGeom>
          <a:ln/>
        </p:spPr>
        <p:txBody>
          <a:bodyPr vert="horz" wrap="square" lIns="114300" tIns="57150" rIns="114300" bIns="57150" rtlCol="0" anchor="b" anchorCtr="0">
            <a:normAutofit/>
          </a:bodyPr>
          <a:lstStyle/>
          <a:p>
            <a:pPr algn="l">
              <a:lnSpc>
                <a:spcPct val="120000"/>
              </a:lnSpc>
            </a:pPr>
            <a:r>
              <a:rPr lang="en-US" sz="4050" b="1">
                <a:solidFill>
                  <a:schemeClr val="dk1">
                    <a:alpha val="100000"/>
                  </a:schemeClr>
                </a:solidFill>
                <a:highlight>
                  <a:srgbClr val="000000">
                    <a:alpha val="0"/>
                  </a:srgbClr>
                </a:highlight>
                <a:latin typeface="Noto Sans SC"/>
                <a:ea typeface="Noto Sans SC"/>
                <a:cs typeface="Noto Sans SC"/>
              </a:rPr>
              <a:t>PART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8738993" y="3493684"/>
            <a:ext cx="3040146" cy="2772169"/>
          </a:xfrm>
          <a:prstGeom prst="rect">
            <a:avLst/>
          </a:prstGeom>
          <a:solidFill>
            <a:schemeClr val="lt2">
              <a:alpha val="100000"/>
            </a:schemeClr>
          </a:solidFill>
          <a:ln/>
        </p:spPr>
      </p:sp>
      <p:sp>
        <p:nvSpPr>
          <p:cNvPr id="3" name="TextBox 3"/>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Komposisi Hak Pemegang Saham</a:t>
            </a:r>
          </a:p>
        </p:txBody>
      </p:sp>
      <p:sp>
        <p:nvSpPr>
          <p:cNvPr id="4" name="TextBox 4"/>
          <p:cNvSpPr txBox="1"/>
          <p:nvPr/>
        </p:nvSpPr>
        <p:spPr>
          <a:xfrm>
            <a:off x="534431" y="1493674"/>
            <a:ext cx="5561342" cy="4423901"/>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Perhitungan saldo modal setelah penarikan saham</a:t>
            </a:r>
          </a:p>
          <a:p>
            <a:pPr>
              <a:lnSpc>
                <a:spcPct val="140000"/>
              </a:lnSpc>
            </a:pPr>
            <a:r>
              <a:rPr lang="en-US" sz="1500">
                <a:solidFill>
                  <a:schemeClr val="dk1">
                    <a:alpha val="100000"/>
                  </a:schemeClr>
                </a:solidFill>
                <a:latin typeface="Noto Sans SC"/>
                <a:ea typeface="Noto Sans SC"/>
                <a:cs typeface="Noto Sans SC"/>
              </a:rPr>
              <a:t>Saldo awal modal saham PT Karya Sakti sebesar Rp25.000.000 dikurangi dengan nilai nominal 50 lembar saham yang ditarik dari peredaran sebesar Rp2.500.000, sehingga menghasilkan saldo hak pemegang saham baru sebesar Rp22.500.000 untuk 450 lembar saham.</a:t>
            </a:r>
          </a:p>
          <a:p>
            <a:pPr>
              <a:lnSpc>
                <a:spcPct val="140000"/>
              </a:lnSpc>
            </a:pPr>
            <a:r>
              <a:rPr lang="en-US" sz="1500" b="1">
                <a:solidFill>
                  <a:schemeClr val="accent1">
                    <a:alpha val="100000"/>
                  </a:schemeClr>
                </a:solidFill>
                <a:latin typeface="Noto Sans SC"/>
                <a:ea typeface="Noto Sans SC"/>
                <a:cs typeface="Noto Sans SC"/>
              </a:rPr>
              <a:t>Alokasi agio saham dalam struktur ekuitas</a:t>
            </a:r>
          </a:p>
          <a:p>
            <a:pPr>
              <a:lnSpc>
                <a:spcPct val="140000"/>
              </a:lnSpc>
            </a:pPr>
            <a:r>
              <a:rPr lang="en-US" sz="1500">
                <a:solidFill>
                  <a:schemeClr val="dk1">
                    <a:alpha val="100000"/>
                  </a:schemeClr>
                </a:solidFill>
                <a:latin typeface="Noto Sans SC"/>
                <a:ea typeface="Noto Sans SC"/>
                <a:cs typeface="Noto Sans SC"/>
              </a:rPr>
              <a:t>Agio saham awal senilai Rp2.500.000 dikurangi secara proporsional sebesar Rp250.000 berdasarkan jumlah saham yang ditarik (50 lembar). Proses ini menghasilkan saldo agio saham bersih sebesar Rp2.250.000 yang akan dilaporkan dalam neraca konsolidasi perusahaan.</a:t>
            </a:r>
          </a:p>
        </p:txBody>
      </p:sp>
      <p:pic>
        <p:nvPicPr>
          <p:cNvPr id="5" name="Picture 5"/>
          <p:cNvPicPr>
            <a:picLocks noChangeAspect="1"/>
          </p:cNvPicPr>
          <p:nvPr/>
        </p:nvPicPr>
        <p:blipFill>
          <a:blip r:embed="rId3">
            <a:alphaModFix/>
          </a:blip>
          <a:srcRect l="21265" r="21265"/>
          <a:stretch>
            <a:fillRect/>
          </a:stretch>
        </p:blipFill>
        <p:spPr>
          <a:xfrm>
            <a:off x="6898505" y="1493674"/>
            <a:ext cx="4586005" cy="448858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Komposisi Hak Pemegang Saham</a:t>
            </a:r>
          </a:p>
        </p:txBody>
      </p:sp>
      <p:sp>
        <p:nvSpPr>
          <p:cNvPr id="3" name="AutoShape 3"/>
          <p:cNvSpPr/>
          <p:nvPr/>
        </p:nvSpPr>
        <p:spPr>
          <a:xfrm>
            <a:off x="1213425" y="2404619"/>
            <a:ext cx="9764696" cy="2540302"/>
          </a:xfrm>
          <a:prstGeom prst="parallelogram">
            <a:avLst>
              <a:gd name="adj" fmla="val 25000"/>
            </a:avLst>
          </a:prstGeom>
          <a:noFill/>
          <a:ln w="25400">
            <a:solidFill>
              <a:schemeClr val="accent1">
                <a:alpha val="100000"/>
              </a:schemeClr>
            </a:solidFill>
            <a:prstDash val="solid"/>
          </a:ln>
        </p:spPr>
      </p:sp>
      <p:sp>
        <p:nvSpPr>
          <p:cNvPr id="4" name="TextBox 4"/>
          <p:cNvSpPr txBox="1"/>
          <p:nvPr/>
        </p:nvSpPr>
        <p:spPr>
          <a:xfrm>
            <a:off x="2071036" y="2795967"/>
            <a:ext cx="8049474" cy="1757607"/>
          </a:xfrm>
          <a:prstGeom prst="rect">
            <a:avLst/>
          </a:prstGeom>
          <a:ln/>
        </p:spPr>
        <p:txBody>
          <a:bodyPr vert="horz" wrap="square" lIns="66008" tIns="33052" rIns="66008" bIns="33052" rtlCol="0" anchor="ctr" anchorCtr="0">
            <a:normAutofit/>
          </a:bodyPr>
          <a:lstStyle/>
          <a:p>
            <a:pPr algn="l">
              <a:lnSpc>
                <a:spcPct val="140000"/>
              </a:lnSpc>
            </a:pPr>
            <a:r>
              <a:rPr lang="en-US" sz="1500" b="1">
                <a:solidFill>
                  <a:schemeClr val="accent1">
                    <a:alpha val="100000"/>
                  </a:schemeClr>
                </a:solidFill>
                <a:latin typeface="Noto Sans SC"/>
                <a:ea typeface="Noto Sans SC"/>
                <a:cs typeface="Noto Sans SC"/>
              </a:rPr>
              <a:t>Penyesuaian saldo laba yang ditahan</a:t>
            </a:r>
          </a:p>
          <a:p>
            <a:pPr algn="l">
              <a:lnSpc>
                <a:spcPct val="140000"/>
              </a:lnSpc>
            </a:pPr>
            <a:r>
              <a:rPr lang="en-US" sz="1500">
                <a:solidFill>
                  <a:schemeClr val="dk1">
                    <a:alpha val="100000"/>
                  </a:schemeClr>
                </a:solidFill>
                <a:latin typeface="Noto Sans SC"/>
                <a:ea typeface="Noto Sans SC"/>
                <a:cs typeface="Noto Sans SC"/>
              </a:rPr>
              <a:t>Saldo laba PT Karya Sakti sebesar Rp7.000.000 dikurangi Rp250.000, yang merupakan selisih harga perolehan treasury stock di atas nilai nominal dan agio. Hasil akhirnya adalah saldo laba ditahan sebesar Rp6.750.000 untuk keperluan eliminasi laporan keuangan.</a:t>
            </a:r>
          </a:p>
        </p:txBody>
      </p:sp>
      <p:sp>
        <p:nvSpPr>
          <p:cNvPr id="5" name="TextBox 5"/>
          <p:cNvSpPr txBox="1"/>
          <p:nvPr/>
        </p:nvSpPr>
        <p:spPr>
          <a:xfrm>
            <a:off x="476023" y="982584"/>
            <a:ext cx="982980" cy="2577465"/>
          </a:xfrm>
          <a:prstGeom prst="rect">
            <a:avLst/>
          </a:prstGeom>
          <a:ln/>
        </p:spPr>
        <p:txBody>
          <a:bodyPr vert="horz" wrap="square" lIns="91440" tIns="45720" rIns="91440" bIns="45720" rtlCol="0" anchor="t" anchorCtr="0">
            <a:spAutoFit/>
          </a:bodyPr>
          <a:lstStyle/>
          <a:p>
            <a:pPr>
              <a:lnSpc>
                <a:spcPct val="100000"/>
              </a:lnSpc>
              <a:spcBef>
                <a:spcPts val="375"/>
              </a:spcBef>
            </a:pPr>
            <a:r>
              <a:rPr lang="en-US" sz="15000">
                <a:solidFill>
                  <a:schemeClr val="dk1">
                    <a:alpha val="13000"/>
                  </a:schemeClr>
                </a:solidFill>
                <a:latin typeface="Helvetica"/>
                <a:ea typeface="Helvetica"/>
                <a:cs typeface="Helvetica"/>
              </a:rPr>
              <a:t>“</a:t>
            </a:r>
          </a:p>
        </p:txBody>
      </p:sp>
      <p:sp>
        <p:nvSpPr>
          <p:cNvPr id="6" name="TextBox 6"/>
          <p:cNvSpPr txBox="1"/>
          <p:nvPr/>
        </p:nvSpPr>
        <p:spPr>
          <a:xfrm>
            <a:off x="10732544" y="5094251"/>
            <a:ext cx="982980" cy="2615565"/>
          </a:xfrm>
          <a:prstGeom prst="rect">
            <a:avLst/>
          </a:prstGeom>
          <a:ln/>
        </p:spPr>
        <p:txBody>
          <a:bodyPr vert="horz" wrap="square" lIns="91440" tIns="45720" rIns="91440" bIns="45720" rtlCol="0" anchor="t" anchorCtr="0">
            <a:spAutoFit/>
          </a:bodyPr>
          <a:lstStyle/>
          <a:p>
            <a:pPr>
              <a:lnSpc>
                <a:spcPct val="100000"/>
              </a:lnSpc>
              <a:spcBef>
                <a:spcPts val="375"/>
              </a:spcBef>
            </a:pPr>
            <a:r>
              <a:rPr lang="en-US" sz="15000">
                <a:solidFill>
                  <a:schemeClr val="dk1">
                    <a:alpha val="13000"/>
                  </a:schemeClr>
                </a:solidFill>
                <a:latin typeface="Helvetica"/>
                <a:ea typeface="Helvetica"/>
                <a:cs typeface="Helvetica"/>
              </a:rPr>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919643" y="1243502"/>
            <a:ext cx="10352713" cy="2571750"/>
          </a:xfrm>
          <a:prstGeom prst="roundRect">
            <a:avLst>
              <a:gd name="adj" fmla="val 9289"/>
            </a:avLst>
          </a:prstGeom>
          <a:solidFill>
            <a:srgbClr val="FFFFFF">
              <a:alpha val="100000"/>
            </a:srgbClr>
          </a:solidFill>
          <a:ln/>
          <a:effectLst>
            <a:outerShdw blurRad="361950">
              <a:schemeClr val="dk1">
                <a:alpha val="6000"/>
              </a:schemeClr>
            </a:outerShdw>
          </a:effectLst>
        </p:spPr>
      </p:sp>
      <p:sp>
        <p:nvSpPr>
          <p:cNvPr id="3" name="AutoShape 3"/>
          <p:cNvSpPr/>
          <p:nvPr/>
        </p:nvSpPr>
        <p:spPr>
          <a:xfrm>
            <a:off x="919643" y="3948315"/>
            <a:ext cx="10352713" cy="2571750"/>
          </a:xfrm>
          <a:prstGeom prst="roundRect">
            <a:avLst>
              <a:gd name="adj" fmla="val 9289"/>
            </a:avLst>
          </a:prstGeom>
          <a:solidFill>
            <a:srgbClr val="FFFFFF">
              <a:alpha val="100000"/>
            </a:srgbClr>
          </a:solidFill>
          <a:ln/>
          <a:effectLst>
            <a:outerShdw blurRad="361950">
              <a:schemeClr val="dk1">
                <a:alpha val="6000"/>
              </a:schemeClr>
            </a:outerShdw>
          </a:effectLst>
        </p:spPr>
      </p:sp>
      <p:sp>
        <p:nvSpPr>
          <p:cNvPr id="4" name="TextBox 4"/>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Komposisi Hak Pemegang Saham</a:t>
            </a:r>
          </a:p>
        </p:txBody>
      </p:sp>
      <p:sp>
        <p:nvSpPr>
          <p:cNvPr id="5" name="TextBox 5"/>
          <p:cNvSpPr txBox="1"/>
          <p:nvPr/>
        </p:nvSpPr>
        <p:spPr>
          <a:xfrm>
            <a:off x="1304925" y="4254502"/>
            <a:ext cx="9582150" cy="481965"/>
          </a:xfrm>
          <a:prstGeom prst="rect">
            <a:avLst/>
          </a:prstGeom>
          <a:ln/>
        </p:spPr>
        <p:txBody>
          <a:bodyPr vert="horz" wrap="square" lIns="91440" tIns="45720" rIns="91440" bIns="45720" rtlCol="0" anchor="ctr" anchorCtr="0">
            <a:noAutofit/>
          </a:bodyPr>
          <a:lstStyle/>
          <a:p>
            <a:pPr>
              <a:lnSpc>
                <a:spcPct val="100000"/>
              </a:lnSpc>
              <a:spcBef>
                <a:spcPts val="375"/>
              </a:spcBef>
            </a:pPr>
            <a:r>
              <a:rPr lang="en-US" sz="2400" b="1">
                <a:solidFill>
                  <a:srgbClr val="000000">
                    <a:alpha val="100000"/>
                  </a:srgbClr>
                </a:solidFill>
                <a:latin typeface="Noto Sans SC"/>
                <a:ea typeface="Noto Sans SC"/>
                <a:cs typeface="Noto Sans SC"/>
              </a:rPr>
              <a:t>Identifikasi hak pemegang saham minoritas</a:t>
            </a:r>
          </a:p>
        </p:txBody>
      </p:sp>
      <p:sp>
        <p:nvSpPr>
          <p:cNvPr id="6" name="TextBox 6"/>
          <p:cNvSpPr txBox="1"/>
          <p:nvPr/>
        </p:nvSpPr>
        <p:spPr>
          <a:xfrm>
            <a:off x="1304925" y="4770937"/>
            <a:ext cx="9582150" cy="1424940"/>
          </a:xfrm>
          <a:prstGeom prst="rect">
            <a:avLst/>
          </a:prstGeom>
          <a:ln/>
        </p:spPr>
        <p:txBody>
          <a:bodyPr vert="horz" wrap="square" lIns="91440" tIns="45720" rIns="91440" bIns="45720" rtlCol="0" anchor="t" anchorCtr="0">
            <a:noAutofit/>
          </a:bodyPr>
          <a:lstStyle/>
          <a:p>
            <a:pPr>
              <a:lnSpc>
                <a:spcPct val="140000"/>
              </a:lnSpc>
              <a:spcBef>
                <a:spcPts val="375"/>
              </a:spcBef>
            </a:pPr>
            <a:r>
              <a:rPr lang="en-US" sz="1500">
                <a:solidFill>
                  <a:srgbClr val="000000">
                    <a:alpha val="100000"/>
                  </a:srgbClr>
                </a:solidFill>
                <a:latin typeface="Noto Sans SC"/>
                <a:ea typeface="Noto Sans SC"/>
                <a:cs typeface="Noto Sans SC"/>
              </a:rPr>
              <a:t> Hak minoritas ditentukan dari sisa proporsi kepemilikan setelah dikurangi hak induk, mencakup modal saham Rp2.500.000, agio Rp250.000, dan laba ditahan Rp750.000. Hal ini memastikan integritas seluruh elemen ekuitas tetap terjaga dalam penyusunan kertas kerja konsolidasi.</a:t>
            </a:r>
          </a:p>
        </p:txBody>
      </p:sp>
      <p:sp>
        <p:nvSpPr>
          <p:cNvPr id="7" name="TextBox 7"/>
          <p:cNvSpPr txBox="1"/>
          <p:nvPr/>
        </p:nvSpPr>
        <p:spPr>
          <a:xfrm>
            <a:off x="1304925" y="1560110"/>
            <a:ext cx="9582150" cy="481965"/>
          </a:xfrm>
          <a:prstGeom prst="rect">
            <a:avLst/>
          </a:prstGeom>
          <a:ln/>
        </p:spPr>
        <p:txBody>
          <a:bodyPr vert="horz" wrap="square" lIns="91440" tIns="45720" rIns="91440" bIns="45720" rtlCol="0" anchor="ctr" anchorCtr="0">
            <a:noAutofit/>
          </a:bodyPr>
          <a:lstStyle/>
          <a:p>
            <a:pPr>
              <a:lnSpc>
                <a:spcPct val="100000"/>
              </a:lnSpc>
              <a:spcBef>
                <a:spcPts val="375"/>
              </a:spcBef>
            </a:pPr>
            <a:r>
              <a:rPr lang="en-US" sz="2400" b="1">
                <a:solidFill>
                  <a:srgbClr val="000000">
                    <a:alpha val="100000"/>
                  </a:srgbClr>
                </a:solidFill>
                <a:latin typeface="Noto Sans SC"/>
                <a:ea typeface="Noto Sans SC"/>
                <a:cs typeface="Noto Sans SC"/>
              </a:rPr>
              <a:t>Penentuan persentase kepemilikan induk perusahaan</a:t>
            </a:r>
          </a:p>
        </p:txBody>
      </p:sp>
      <p:sp>
        <p:nvSpPr>
          <p:cNvPr id="8" name="TextBox 8"/>
          <p:cNvSpPr txBox="1"/>
          <p:nvPr/>
        </p:nvSpPr>
        <p:spPr>
          <a:xfrm>
            <a:off x="1304925" y="2076546"/>
            <a:ext cx="9582150" cy="1424940"/>
          </a:xfrm>
          <a:prstGeom prst="rect">
            <a:avLst/>
          </a:prstGeom>
          <a:ln/>
        </p:spPr>
        <p:txBody>
          <a:bodyPr vert="horz" wrap="square" lIns="91440" tIns="45720" rIns="91440" bIns="45720" rtlCol="0" anchor="t" anchorCtr="0">
            <a:noAutofit/>
          </a:bodyPr>
          <a:lstStyle/>
          <a:p>
            <a:pPr>
              <a:lnSpc>
                <a:spcPct val="140000"/>
              </a:lnSpc>
              <a:spcBef>
                <a:spcPts val="375"/>
              </a:spcBef>
            </a:pPr>
            <a:r>
              <a:rPr lang="en-US" sz="1500">
                <a:solidFill>
                  <a:srgbClr val="000000">
                    <a:alpha val="100000"/>
                  </a:srgbClr>
                </a:solidFill>
                <a:latin typeface="Noto Sans SC"/>
                <a:ea typeface="Noto Sans SC"/>
                <a:cs typeface="Noto Sans SC"/>
              </a:rPr>
              <a:t> Setelah penarikan saham, hak kepemilikan PT Karya Bakti dihitung berdasarkan saham beredar menjadi 88,88%. Angka ini diperoleh dari pembagian 400 lembar saham milik induk dengan total 450 lembar saham anak perusahaan yang masih beredar.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22226" y="1950718"/>
            <a:ext cx="3736162" cy="3215301"/>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accent1">
                    <a:alpha val="100000"/>
                  </a:schemeClr>
                </a:solidFill>
                <a:latin typeface="Noto Sans SC"/>
                <a:ea typeface="Noto Sans SC"/>
                <a:cs typeface="Noto Sans SC"/>
              </a:rPr>
              <a:t>Jurnal Eliminasi dan Kertas Kerja</a:t>
            </a:r>
          </a:p>
        </p:txBody>
      </p:sp>
      <p:sp>
        <p:nvSpPr>
          <p:cNvPr id="3" name="TextBox 3"/>
          <p:cNvSpPr txBox="1"/>
          <p:nvPr/>
        </p:nvSpPr>
        <p:spPr>
          <a:xfrm>
            <a:off x="10803939" y="0"/>
            <a:ext cx="982980" cy="2615565"/>
          </a:xfrm>
          <a:prstGeom prst="rect">
            <a:avLst/>
          </a:prstGeom>
          <a:ln/>
        </p:spPr>
        <p:txBody>
          <a:bodyPr vert="horz" wrap="square" lIns="91440" tIns="45720" rIns="91440" bIns="45720" rtlCol="0" anchor="t" anchorCtr="0">
            <a:spAutoFit/>
          </a:bodyPr>
          <a:lstStyle/>
          <a:p>
            <a:pPr>
              <a:lnSpc>
                <a:spcPct val="100000"/>
              </a:lnSpc>
              <a:spcBef>
                <a:spcPts val="375"/>
              </a:spcBef>
            </a:pPr>
            <a:r>
              <a:rPr lang="en-US" sz="15000">
                <a:solidFill>
                  <a:schemeClr val="dk1">
                    <a:alpha val="13000"/>
                  </a:schemeClr>
                </a:solidFill>
                <a:latin typeface="Helvetica"/>
                <a:ea typeface="Helvetica"/>
                <a:cs typeface="Helvetica"/>
              </a:rPr>
              <a:t>”</a:t>
            </a:r>
          </a:p>
        </p:txBody>
      </p:sp>
      <p:sp>
        <p:nvSpPr>
          <p:cNvPr id="4" name="TextBox 4"/>
          <p:cNvSpPr txBox="1"/>
          <p:nvPr/>
        </p:nvSpPr>
        <p:spPr>
          <a:xfrm>
            <a:off x="4854674" y="1222166"/>
            <a:ext cx="6839839" cy="4672403"/>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Eksekusi jurnal eliminasi investasi</a:t>
            </a:r>
          </a:p>
          <a:p>
            <a:pPr>
              <a:lnSpc>
                <a:spcPct val="140000"/>
              </a:lnSpc>
            </a:pPr>
            <a:r>
              <a:rPr lang="en-US" sz="1500">
                <a:solidFill>
                  <a:schemeClr val="dk1">
                    <a:alpha val="100000"/>
                  </a:schemeClr>
                </a:solidFill>
                <a:latin typeface="Noto Sans SC"/>
                <a:ea typeface="Noto Sans SC"/>
                <a:cs typeface="Noto Sans SC"/>
              </a:rPr>
              <a:t>Jurnal eliminasi dibuat dengan mendebit akun modal saham, agio, dan laba ditahan milik anak perusahaan sesuai porsi kepemilikan induk. Selisih antara harga perolehan investasi sebesar Rp30.000.000 dan nilai buku saham yang diakuisisi dicatat sebagai selisih lebih harga perolehan di atas nilai buku.</a:t>
            </a:r>
          </a:p>
          <a:p>
            <a:pPr>
              <a:lnSpc>
                <a:spcPct val="140000"/>
              </a:lnSpc>
            </a:pPr>
            <a:r>
              <a:rPr lang="en-US" sz="1500" b="1">
                <a:solidFill>
                  <a:schemeClr val="accent1">
                    <a:alpha val="100000"/>
                  </a:schemeClr>
                </a:solidFill>
                <a:latin typeface="Noto Sans SC"/>
                <a:ea typeface="Noto Sans SC"/>
                <a:cs typeface="Noto Sans SC"/>
              </a:rPr>
              <a:t>Penyusunan kertas kerja konsolidasi</a:t>
            </a:r>
          </a:p>
          <a:p>
            <a:pPr>
              <a:lnSpc>
                <a:spcPct val="140000"/>
              </a:lnSpc>
            </a:pPr>
            <a:r>
              <a:rPr lang="en-US" sz="1500">
                <a:solidFill>
                  <a:schemeClr val="dk1">
                    <a:alpha val="100000"/>
                  </a:schemeClr>
                </a:solidFill>
                <a:latin typeface="Noto Sans SC"/>
                <a:ea typeface="Noto Sans SC"/>
                <a:cs typeface="Noto Sans SC"/>
              </a:rPr>
              <a:t>Kertas kerja disusun untuk menggabungkan saldo aktiva dan kewajiban dari PT Karya Bakti dan PT Karya Sakti secara sistematis. Proses ini memastikan seluruh akun timbal balik telah dieliminasi sehingga laporan posisi keuangan konsolidasi hanya mencerminkan transaksi dengan pihak eksternal grup.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Jurnal Eliminasi dan Kertas Kerja</a:t>
            </a:r>
          </a:p>
        </p:txBody>
      </p:sp>
      <p:sp>
        <p:nvSpPr>
          <p:cNvPr id="3" name="TextBox 3"/>
          <p:cNvSpPr txBox="1"/>
          <p:nvPr/>
        </p:nvSpPr>
        <p:spPr>
          <a:xfrm>
            <a:off x="5828906" y="1179728"/>
            <a:ext cx="5548808" cy="5208952"/>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Pengakuan hak pemegang saham minoritas</a:t>
            </a:r>
          </a:p>
          <a:p>
            <a:pPr>
              <a:lnSpc>
                <a:spcPct val="140000"/>
              </a:lnSpc>
            </a:pPr>
            <a:r>
              <a:rPr lang="en-US" sz="1500">
                <a:solidFill>
                  <a:schemeClr val="dk1">
                    <a:alpha val="100000"/>
                  </a:schemeClr>
                </a:solidFill>
                <a:latin typeface="Noto Sans SC"/>
                <a:ea typeface="Noto Sans SC"/>
                <a:cs typeface="Noto Sans SC"/>
              </a:rPr>
              <a:t>Dalam kertas kerja, bagian ekuitas yang tidak dimiliki oleh perusahaan induk dialokasikan ke akun kepentingan non-pengendali atau hak minoritas. Nilai ini mencakup proporsi minoritas atas modal saham, agio saham, dan laba ditahan PT Karya Sakti yang tidak tereliminasi.</a:t>
            </a:r>
          </a:p>
          <a:p>
            <a:pPr>
              <a:lnSpc>
                <a:spcPct val="140000"/>
              </a:lnSpc>
            </a:pPr>
            <a:r>
              <a:rPr lang="en-US" sz="1500" b="1">
                <a:solidFill>
                  <a:schemeClr val="accent1">
                    <a:alpha val="100000"/>
                  </a:schemeClr>
                </a:solidFill>
                <a:latin typeface="Noto Sans SC"/>
                <a:ea typeface="Noto Sans SC"/>
                <a:cs typeface="Noto Sans SC"/>
              </a:rPr>
              <a:t>Konsolidasi laporan posisi keuangan</a:t>
            </a:r>
          </a:p>
          <a:p>
            <a:pPr>
              <a:lnSpc>
                <a:spcPct val="140000"/>
              </a:lnSpc>
            </a:pPr>
            <a:r>
              <a:rPr lang="en-US" sz="1500">
                <a:solidFill>
                  <a:schemeClr val="dk1">
                    <a:alpha val="100000"/>
                  </a:schemeClr>
                </a:solidFill>
                <a:latin typeface="Noto Sans SC"/>
                <a:ea typeface="Noto Sans SC"/>
                <a:cs typeface="Noto Sans SC"/>
              </a:rPr>
              <a:t>Hasil akhir dari kertas kerja menunjukkan total aset terkonsolidasi sebesar Rp122.000.000 setelah penyesuaian eliminasi investasi. Prosedur ini menghasilkan gambaran akurat mengenai posisi keuangan entitas tunggal yang menggabungkan induk dan anak perusahaan secara legal maupun ekonomis.</a:t>
            </a:r>
          </a:p>
        </p:txBody>
      </p:sp>
      <p:pic>
        <p:nvPicPr>
          <p:cNvPr id="4" name="Picture 4"/>
          <p:cNvPicPr>
            <a:picLocks noChangeAspect="1"/>
          </p:cNvPicPr>
          <p:nvPr/>
        </p:nvPicPr>
        <p:blipFill>
          <a:blip r:embed="rId3">
            <a:alphaModFix/>
          </a:blip>
          <a:srcRect t="2032" b="2032"/>
          <a:stretch>
            <a:fillRect/>
          </a:stretch>
        </p:blipFill>
        <p:spPr>
          <a:xfrm>
            <a:off x="702758" y="1182984"/>
            <a:ext cx="4663894" cy="2507593"/>
          </a:xfrm>
          <a:prstGeom prst="rect">
            <a:avLst/>
          </a:prstGeom>
        </p:spPr>
      </p:pic>
      <p:pic>
        <p:nvPicPr>
          <p:cNvPr id="5" name="Picture 5"/>
          <p:cNvPicPr>
            <a:picLocks noChangeAspect="1"/>
          </p:cNvPicPr>
          <p:nvPr/>
        </p:nvPicPr>
        <p:blipFill>
          <a:blip r:embed="rId4">
            <a:alphaModFix/>
          </a:blip>
          <a:srcRect t="714" b="714"/>
          <a:stretch>
            <a:fillRect/>
          </a:stretch>
        </p:blipFill>
        <p:spPr>
          <a:xfrm>
            <a:off x="702758" y="3881087"/>
            <a:ext cx="4663894" cy="2507593"/>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2492310" y="2451050"/>
            <a:ext cx="2051957" cy="1842306"/>
          </a:xfrm>
          <a:prstGeom prst="rect">
            <a:avLst/>
          </a:prstGeom>
          <a:ln/>
        </p:spPr>
        <p:txBody>
          <a:bodyPr vert="horz" wrap="square" lIns="114300" tIns="57150" rIns="114300" bIns="57150" rtlCol="0" anchor="b" anchorCtr="0">
            <a:normAutofit/>
          </a:bodyPr>
          <a:lstStyle/>
          <a:p>
            <a:pPr algn="l">
              <a:lnSpc>
                <a:spcPct val="120000"/>
              </a:lnSpc>
            </a:pPr>
            <a:r>
              <a:rPr lang="en-US" sz="4050" b="1">
                <a:solidFill>
                  <a:schemeClr val="dk1">
                    <a:alpha val="100000"/>
                  </a:schemeClr>
                </a:solidFill>
                <a:highlight>
                  <a:srgbClr val="000000">
                    <a:alpha val="0"/>
                  </a:srgbClr>
                </a:highlight>
                <a:latin typeface="Noto Sans SC"/>
                <a:ea typeface="Noto Sans SC"/>
                <a:cs typeface="Noto Sans SC"/>
              </a:rPr>
              <a:t>05</a:t>
            </a:r>
          </a:p>
        </p:txBody>
      </p:sp>
      <p:sp>
        <p:nvSpPr>
          <p:cNvPr id="3" name="TextBox 3"/>
          <p:cNvSpPr txBox="1"/>
          <p:nvPr/>
        </p:nvSpPr>
        <p:spPr>
          <a:xfrm>
            <a:off x="845017" y="4396883"/>
            <a:ext cx="8411497" cy="1798058"/>
          </a:xfrm>
          <a:prstGeom prst="rect">
            <a:avLst/>
          </a:prstGeom>
          <a:ln/>
        </p:spPr>
        <p:txBody>
          <a:bodyPr vert="horz" wrap="square" lIns="114300" tIns="57150" rIns="114300" bIns="57150" rtlCol="0" anchor="t" anchorCtr="0">
            <a:normAutofit/>
          </a:bodyPr>
          <a:lstStyle/>
          <a:p>
            <a:pPr>
              <a:lnSpc>
                <a:spcPct val="120000"/>
              </a:lnSpc>
            </a:pPr>
            <a:r>
              <a:rPr lang="en-US" sz="4500" b="1">
                <a:solidFill>
                  <a:schemeClr val="dk1">
                    <a:alpha val="100000"/>
                  </a:schemeClr>
                </a:solidFill>
                <a:latin typeface="Noto Sans SC"/>
                <a:ea typeface="Noto Sans SC"/>
                <a:cs typeface="Noto Sans SC"/>
              </a:rPr>
              <a:t>Latihan Soal Mandiri</a:t>
            </a:r>
          </a:p>
        </p:txBody>
      </p:sp>
      <p:sp>
        <p:nvSpPr>
          <p:cNvPr id="4" name="TextBox 4"/>
          <p:cNvSpPr txBox="1"/>
          <p:nvPr/>
        </p:nvSpPr>
        <p:spPr>
          <a:xfrm>
            <a:off x="845017" y="2451050"/>
            <a:ext cx="1775465" cy="1842306"/>
          </a:xfrm>
          <a:prstGeom prst="rect">
            <a:avLst/>
          </a:prstGeom>
          <a:ln/>
        </p:spPr>
        <p:txBody>
          <a:bodyPr vert="horz" wrap="square" lIns="114300" tIns="57150" rIns="114300" bIns="57150" rtlCol="0" anchor="b" anchorCtr="0">
            <a:normAutofit/>
          </a:bodyPr>
          <a:lstStyle/>
          <a:p>
            <a:pPr algn="l">
              <a:lnSpc>
                <a:spcPct val="120000"/>
              </a:lnSpc>
            </a:pPr>
            <a:r>
              <a:rPr lang="en-US" sz="4050" b="1">
                <a:solidFill>
                  <a:schemeClr val="dk1">
                    <a:alpha val="100000"/>
                  </a:schemeClr>
                </a:solidFill>
                <a:highlight>
                  <a:srgbClr val="000000">
                    <a:alpha val="0"/>
                  </a:srgbClr>
                </a:highlight>
                <a:latin typeface="Noto Sans SC"/>
                <a:ea typeface="Noto Sans SC"/>
                <a:cs typeface="Noto Sans SC"/>
              </a:rPr>
              <a:t>PART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81107" y="1340073"/>
            <a:ext cx="6782526" cy="5148304"/>
          </a:xfrm>
          <a:prstGeom prst="rect">
            <a:avLst/>
          </a:prstGeom>
          <a:solidFill>
            <a:schemeClr val="accent1">
              <a:alpha val="100000"/>
            </a:schemeClr>
          </a:solidFill>
          <a:ln/>
        </p:spPr>
      </p:sp>
      <p:sp>
        <p:nvSpPr>
          <p:cNvPr id="3" name="TextBox 3"/>
          <p:cNvSpPr txBox="1"/>
          <p:nvPr/>
        </p:nvSpPr>
        <p:spPr>
          <a:xfrm>
            <a:off x="1001112" y="1678786"/>
            <a:ext cx="5942515" cy="4424675"/>
          </a:xfrm>
          <a:prstGeom prst="rect">
            <a:avLst/>
          </a:prstGeom>
          <a:ln/>
        </p:spPr>
        <p:txBody>
          <a:bodyPr vert="horz" wrap="square" lIns="123825" tIns="123825" rIns="57150" bIns="123825" rtlCol="0" anchor="t" anchorCtr="0">
            <a:normAutofit/>
          </a:bodyPr>
          <a:lstStyle/>
          <a:p>
            <a:pPr>
              <a:lnSpc>
                <a:spcPct val="140000"/>
              </a:lnSpc>
            </a:pPr>
            <a:r>
              <a:rPr lang="en-US" sz="1400" b="1">
                <a:solidFill>
                  <a:srgbClr val="FFFFFF">
                    <a:alpha val="100000"/>
                  </a:srgbClr>
                </a:solidFill>
                <a:latin typeface="Noto Sans SC"/>
                <a:ea typeface="Noto Sans SC"/>
                <a:cs typeface="Noto Sans SC"/>
              </a:rPr>
              <a:t>Simulasi perhitungan persentase kepemilikan saham baru</a:t>
            </a:r>
          </a:p>
          <a:p>
            <a:pPr>
              <a:lnSpc>
                <a:spcPct val="140000"/>
              </a:lnSpc>
            </a:pPr>
            <a:r>
              <a:rPr lang="en-US" sz="1400">
                <a:solidFill>
                  <a:srgbClr val="FFFFFF">
                    <a:alpha val="100000"/>
                  </a:srgbClr>
                </a:solidFill>
                <a:latin typeface="Noto Sans SC"/>
                <a:ea typeface="Noto Sans SC"/>
                <a:cs typeface="Noto Sans SC"/>
              </a:rPr>
              <a:t>Peserta diminta menghitung perubahan persentase kepemilikan induk saat anak perusahaan menerbitkan saham tambahan. Analisis mencakup skenario di mana induk menyerap seluruh saham baru atau tidak mengambil bagian, yang berdampak pada dilusi atau peningkatan kontrol suara.</a:t>
            </a:r>
          </a:p>
          <a:p>
            <a:pPr>
              <a:lnSpc>
                <a:spcPct val="140000"/>
              </a:lnSpc>
            </a:pPr>
            <a:r>
              <a:rPr lang="en-US" sz="1400" b="1">
                <a:solidFill>
                  <a:srgbClr val="FFFFFF">
                    <a:alpha val="100000"/>
                  </a:srgbClr>
                </a:solidFill>
                <a:latin typeface="Noto Sans SC"/>
                <a:ea typeface="Noto Sans SC"/>
                <a:cs typeface="Noto Sans SC"/>
              </a:rPr>
              <a:t>Penjurnalan investasi akibat penerbitan saham anak</a:t>
            </a:r>
          </a:p>
          <a:p>
            <a:pPr>
              <a:lnSpc>
                <a:spcPct val="140000"/>
              </a:lnSpc>
            </a:pPr>
            <a:r>
              <a:rPr lang="en-US" sz="1400">
                <a:solidFill>
                  <a:srgbClr val="FFFFFF">
                    <a:alpha val="100000"/>
                  </a:srgbClr>
                </a:solidFill>
                <a:latin typeface="Noto Sans SC"/>
                <a:ea typeface="Noto Sans SC"/>
                <a:cs typeface="Noto Sans SC"/>
              </a:rPr>
              <a:t>Fokus pada pencatatan akuntansi di buku induk ketika terjadi perubahan ekuitas pada anak perusahaan. Prosedur ini melibatkan penyesuaian nilai investasi berdasarkan selisih harga pasar saham baru dengan nilai buku, guna mencerminkan proporsi hak kepemilikan yang mutakhir secara akurat.</a:t>
            </a:r>
          </a:p>
        </p:txBody>
      </p:sp>
      <p:pic>
        <p:nvPicPr>
          <p:cNvPr id="4" name="Picture 4"/>
          <p:cNvPicPr>
            <a:picLocks noChangeAspect="1"/>
          </p:cNvPicPr>
          <p:nvPr/>
        </p:nvPicPr>
        <p:blipFill>
          <a:blip r:embed="rId3"/>
          <a:srcRect t="18492" b="18492"/>
          <a:stretch>
            <a:fillRect/>
          </a:stretch>
        </p:blipFill>
        <p:spPr>
          <a:xfrm>
            <a:off x="7363633" y="1205163"/>
            <a:ext cx="4828367" cy="5407040"/>
          </a:xfrm>
          <a:prstGeom prst="rect">
            <a:avLst/>
          </a:prstGeom>
        </p:spPr>
      </p:pic>
      <p:sp>
        <p:nvSpPr>
          <p:cNvPr id="5" name="TextBox 5"/>
          <p:cNvSpPr txBox="1"/>
          <p:nvPr/>
        </p:nvSpPr>
        <p:spPr>
          <a:xfrm>
            <a:off x="476023" y="265328"/>
            <a:ext cx="1124874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Latihan Soal Mandiri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12252" r="12252"/>
          <a:stretch>
            <a:fillRect/>
          </a:stretch>
        </p:blipFill>
        <p:spPr>
          <a:xfrm>
            <a:off x="606080" y="1416215"/>
            <a:ext cx="5583600" cy="4733343"/>
          </a:xfrm>
          <a:prstGeom prst="rect">
            <a:avLst/>
          </a:prstGeom>
        </p:spPr>
      </p:pic>
      <p:sp>
        <p:nvSpPr>
          <p:cNvPr id="3" name="AutoShape 3"/>
          <p:cNvSpPr/>
          <p:nvPr/>
        </p:nvSpPr>
        <p:spPr>
          <a:xfrm>
            <a:off x="5247872" y="1964929"/>
            <a:ext cx="6270967" cy="3635914"/>
          </a:xfrm>
          <a:prstGeom prst="roundRect">
            <a:avLst>
              <a:gd name="adj" fmla="val 5898"/>
            </a:avLst>
          </a:prstGeom>
          <a:solidFill>
            <a:srgbClr val="FFFFFF">
              <a:alpha val="100000"/>
            </a:srgbClr>
          </a:solidFill>
          <a:ln/>
          <a:effectLst>
            <a:outerShdw blurRad="361950">
              <a:schemeClr val="dk1">
                <a:alpha val="6000"/>
              </a:schemeClr>
            </a:outerShdw>
          </a:effectLst>
        </p:spPr>
      </p:sp>
      <p:sp>
        <p:nvSpPr>
          <p:cNvPr id="4" name="TextBox 4"/>
          <p:cNvSpPr txBox="1"/>
          <p:nvPr/>
        </p:nvSpPr>
        <p:spPr>
          <a:xfrm>
            <a:off x="5576989" y="2314681"/>
            <a:ext cx="5612735" cy="2936411"/>
          </a:xfrm>
          <a:prstGeom prst="rect">
            <a:avLst/>
          </a:prstGeom>
          <a:ln/>
        </p:spPr>
        <p:txBody>
          <a:bodyPr vert="horz" wrap="square" lIns="114300" tIns="57150" rIns="114300" bIns="57150" rtlCol="0" anchor="t" anchorCtr="0">
            <a:normAutofit/>
          </a:bodyPr>
          <a:lstStyle/>
          <a:p>
            <a:pPr>
              <a:lnSpc>
                <a:spcPct val="150000"/>
              </a:lnSpc>
            </a:pPr>
            <a:r>
              <a:rPr lang="en-US" sz="1500" b="1">
                <a:solidFill>
                  <a:schemeClr val="accent1">
                    <a:alpha val="100000"/>
                  </a:schemeClr>
                </a:solidFill>
                <a:latin typeface="Noto Sans SC"/>
                <a:ea typeface="Noto Sans SC"/>
                <a:cs typeface="Noto Sans SC"/>
              </a:rPr>
              <a:t>Kasus penjualan saham investasi oleh perusahaan induk</a:t>
            </a:r>
          </a:p>
          <a:p>
            <a:pPr>
              <a:lnSpc>
                <a:spcPct val="150000"/>
              </a:lnSpc>
            </a:pPr>
            <a:r>
              <a:rPr lang="en-US" sz="1500">
                <a:solidFill>
                  <a:srgbClr val="000000">
                    <a:alpha val="100000"/>
                  </a:srgbClr>
                </a:solidFill>
                <a:latin typeface="Noto Sans SC"/>
                <a:ea typeface="Noto Sans SC"/>
                <a:cs typeface="Noto Sans SC"/>
              </a:rPr>
              <a:t>Latihan ini menyajikan simulasi pelepasan sebagian kepemilikan saham induk kepada pihak luar pada harga pasar tertentu. Peserta harus mampu menghitung keuntungan atau kerugian pelepasan serta menentukan saldo investasi tersisa dan persentase kepemilikan baru setelah transaksi penjualan dilakukan.</a:t>
            </a:r>
          </a:p>
        </p:txBody>
      </p:sp>
      <p:sp>
        <p:nvSpPr>
          <p:cNvPr id="5" name="TextBox 5"/>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Latihan Soal Mandiri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476023" y="1469910"/>
            <a:ext cx="11328932" cy="2365584"/>
          </a:xfrm>
          <a:prstGeom prst="roundRect">
            <a:avLst>
              <a:gd name="adj" fmla="val 16667"/>
            </a:avLst>
          </a:prstGeom>
          <a:solidFill>
            <a:schemeClr val="accent1">
              <a:alpha val="100000"/>
            </a:schemeClr>
          </a:solidFill>
          <a:ln/>
        </p:spPr>
      </p:sp>
      <p:sp>
        <p:nvSpPr>
          <p:cNvPr id="3" name="TextBox 3"/>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OPPOSans B"/>
                <a:ea typeface="OPPOSans B"/>
                <a:cs typeface="OPPOSans B"/>
              </a:rPr>
              <a:t>Latihan Soal Mandiri</a:t>
            </a:r>
          </a:p>
        </p:txBody>
      </p:sp>
      <p:sp>
        <p:nvSpPr>
          <p:cNvPr id="4" name="Freeform 4"/>
          <p:cNvSpPr/>
          <p:nvPr/>
        </p:nvSpPr>
        <p:spPr>
          <a:xfrm>
            <a:off x="1458055" y="5431509"/>
            <a:ext cx="9275890" cy="605612"/>
          </a:xfrm>
          <a:custGeom>
            <a:avLst/>
            <a:gdLst/>
            <a:ahLst/>
            <a:cxnLst/>
            <a:rect l="l" t="t" r="r" b="b"/>
            <a:pathLst>
              <a:path w="8348133" h="561260">
                <a:moveTo>
                  <a:pt x="0" y="561260"/>
                </a:moveTo>
                <a:cubicBezTo>
                  <a:pt x="2751667" y="-155585"/>
                  <a:pt x="5545667" y="-212029"/>
                  <a:pt x="8348133" y="544326"/>
                </a:cubicBezTo>
              </a:path>
            </a:pathLst>
          </a:custGeom>
          <a:noFill/>
          <a:ln w="12700">
            <a:solidFill>
              <a:schemeClr val="accent1">
                <a:alpha val="100000"/>
              </a:schemeClr>
            </a:solidFill>
            <a:prstDash val="solid"/>
          </a:ln>
        </p:spPr>
      </p:sp>
      <p:sp>
        <p:nvSpPr>
          <p:cNvPr id="5" name="AutoShape 5"/>
          <p:cNvSpPr/>
          <p:nvPr/>
        </p:nvSpPr>
        <p:spPr>
          <a:xfrm>
            <a:off x="1335949" y="5929320"/>
            <a:ext cx="191850" cy="191850"/>
          </a:xfrm>
          <a:prstGeom prst="ellipse">
            <a:avLst/>
          </a:prstGeom>
          <a:solidFill>
            <a:schemeClr val="accent1">
              <a:alpha val="100000"/>
            </a:schemeClr>
          </a:solidFill>
          <a:ln/>
        </p:spPr>
      </p:sp>
      <p:sp>
        <p:nvSpPr>
          <p:cNvPr id="6" name="AutoShape 6"/>
          <p:cNvSpPr/>
          <p:nvPr/>
        </p:nvSpPr>
        <p:spPr>
          <a:xfrm>
            <a:off x="3668384" y="5493547"/>
            <a:ext cx="191850" cy="191850"/>
          </a:xfrm>
          <a:prstGeom prst="ellipse">
            <a:avLst/>
          </a:prstGeom>
          <a:solidFill>
            <a:schemeClr val="accent1">
              <a:alpha val="100000"/>
            </a:schemeClr>
          </a:solidFill>
          <a:ln/>
        </p:spPr>
      </p:sp>
      <p:sp>
        <p:nvSpPr>
          <p:cNvPr id="7" name="AutoShape 7"/>
          <p:cNvSpPr/>
          <p:nvPr/>
        </p:nvSpPr>
        <p:spPr>
          <a:xfrm>
            <a:off x="6000075" y="5335584"/>
            <a:ext cx="191850" cy="191850"/>
          </a:xfrm>
          <a:prstGeom prst="ellipse">
            <a:avLst/>
          </a:prstGeom>
          <a:solidFill>
            <a:schemeClr val="accent1">
              <a:alpha val="100000"/>
            </a:schemeClr>
          </a:solidFill>
          <a:ln/>
        </p:spPr>
      </p:sp>
      <p:sp>
        <p:nvSpPr>
          <p:cNvPr id="8" name="AutoShape 8"/>
          <p:cNvSpPr/>
          <p:nvPr/>
        </p:nvSpPr>
        <p:spPr>
          <a:xfrm>
            <a:off x="8333253" y="5493547"/>
            <a:ext cx="191850" cy="191850"/>
          </a:xfrm>
          <a:prstGeom prst="ellipse">
            <a:avLst/>
          </a:prstGeom>
          <a:solidFill>
            <a:schemeClr val="accent1">
              <a:alpha val="100000"/>
            </a:schemeClr>
          </a:solidFill>
          <a:ln/>
        </p:spPr>
      </p:sp>
      <p:sp>
        <p:nvSpPr>
          <p:cNvPr id="9" name="AutoShape 9"/>
          <p:cNvSpPr/>
          <p:nvPr/>
        </p:nvSpPr>
        <p:spPr>
          <a:xfrm>
            <a:off x="10665687" y="5929320"/>
            <a:ext cx="191850" cy="191850"/>
          </a:xfrm>
          <a:prstGeom prst="ellipse">
            <a:avLst/>
          </a:prstGeom>
          <a:solidFill>
            <a:schemeClr val="accent1">
              <a:alpha val="100000"/>
            </a:schemeClr>
          </a:solidFill>
          <a:ln/>
        </p:spPr>
      </p:sp>
      <p:sp>
        <p:nvSpPr>
          <p:cNvPr id="10" name="AutoShape 10"/>
          <p:cNvSpPr/>
          <p:nvPr/>
        </p:nvSpPr>
        <p:spPr>
          <a:xfrm>
            <a:off x="5696624" y="4346785"/>
            <a:ext cx="838202" cy="838202"/>
          </a:xfrm>
          <a:prstGeom prst="ellipse">
            <a:avLst/>
          </a:prstGeom>
          <a:solidFill>
            <a:schemeClr val="accent1">
              <a:alpha val="100000"/>
            </a:schemeClr>
          </a:solidFill>
          <a:ln/>
        </p:spPr>
      </p:sp>
      <p:sp>
        <p:nvSpPr>
          <p:cNvPr id="11" name="AutoShape 11"/>
          <p:cNvSpPr/>
          <p:nvPr/>
        </p:nvSpPr>
        <p:spPr>
          <a:xfrm>
            <a:off x="3345208" y="4519628"/>
            <a:ext cx="838202" cy="838202"/>
          </a:xfrm>
          <a:prstGeom prst="ellipse">
            <a:avLst/>
          </a:prstGeom>
          <a:solidFill>
            <a:schemeClr val="accent1">
              <a:alpha val="100000"/>
            </a:schemeClr>
          </a:solidFill>
          <a:ln/>
        </p:spPr>
      </p:sp>
      <p:sp>
        <p:nvSpPr>
          <p:cNvPr id="12" name="AutoShape 12"/>
          <p:cNvSpPr/>
          <p:nvPr/>
        </p:nvSpPr>
        <p:spPr>
          <a:xfrm>
            <a:off x="1012773" y="4911322"/>
            <a:ext cx="838202" cy="838202"/>
          </a:xfrm>
          <a:prstGeom prst="ellipse">
            <a:avLst/>
          </a:prstGeom>
          <a:solidFill>
            <a:schemeClr val="accent1">
              <a:alpha val="100000"/>
            </a:schemeClr>
          </a:solidFill>
          <a:ln/>
        </p:spPr>
      </p:sp>
      <p:sp>
        <p:nvSpPr>
          <p:cNvPr id="13" name="AutoShape 13"/>
          <p:cNvSpPr/>
          <p:nvPr/>
        </p:nvSpPr>
        <p:spPr>
          <a:xfrm>
            <a:off x="8010077" y="4519628"/>
            <a:ext cx="838202" cy="838202"/>
          </a:xfrm>
          <a:prstGeom prst="ellipse">
            <a:avLst/>
          </a:prstGeom>
          <a:solidFill>
            <a:schemeClr val="accent1">
              <a:alpha val="100000"/>
            </a:schemeClr>
          </a:solidFill>
          <a:ln/>
        </p:spPr>
      </p:sp>
      <p:sp>
        <p:nvSpPr>
          <p:cNvPr id="14" name="AutoShape 14"/>
          <p:cNvSpPr/>
          <p:nvPr/>
        </p:nvSpPr>
        <p:spPr>
          <a:xfrm>
            <a:off x="10342511" y="4911322"/>
            <a:ext cx="838202" cy="838202"/>
          </a:xfrm>
          <a:prstGeom prst="ellipse">
            <a:avLst/>
          </a:prstGeom>
          <a:solidFill>
            <a:schemeClr val="accent1">
              <a:alpha val="100000"/>
            </a:schemeClr>
          </a:solidFill>
          <a:ln/>
        </p:spPr>
      </p:sp>
      <p:sp>
        <p:nvSpPr>
          <p:cNvPr id="15" name="Freeform 15"/>
          <p:cNvSpPr/>
          <p:nvPr/>
        </p:nvSpPr>
        <p:spPr>
          <a:xfrm>
            <a:off x="1307454" y="5156412"/>
            <a:ext cx="285637" cy="340022"/>
          </a:xfrm>
          <a:custGeom>
            <a:avLst/>
            <a:gdLst/>
            <a:ahLst/>
            <a:cxnLst/>
            <a:rect l="l" t="t" r="r" b="b"/>
            <a:pathLst>
              <a:path w="401" h="478">
                <a:moveTo>
                  <a:pt x="401" y="89"/>
                </a:moveTo>
                <a:lnTo>
                  <a:pt x="401" y="293"/>
                </a:lnTo>
                <a:cubicBezTo>
                  <a:pt x="292" y="212"/>
                  <a:pt x="182" y="375"/>
                  <a:pt x="73" y="293"/>
                </a:cubicBezTo>
                <a:lnTo>
                  <a:pt x="73" y="89"/>
                </a:lnTo>
                <a:cubicBezTo>
                  <a:pt x="182" y="171"/>
                  <a:pt x="292" y="7"/>
                  <a:pt x="401" y="89"/>
                </a:cubicBezTo>
                <a:close/>
              </a:path>
              <a:path w="401" h="478">
                <a:moveTo>
                  <a:pt x="39" y="0"/>
                </a:moveTo>
                <a:cubicBezTo>
                  <a:pt x="18" y="0"/>
                  <a:pt x="0" y="17"/>
                  <a:pt x="0" y="39"/>
                </a:cubicBezTo>
                <a:cubicBezTo>
                  <a:pt x="0" y="54"/>
                  <a:pt x="9" y="68"/>
                  <a:pt x="23" y="74"/>
                </a:cubicBezTo>
                <a:lnTo>
                  <a:pt x="23" y="478"/>
                </a:lnTo>
                <a:lnTo>
                  <a:pt x="56" y="478"/>
                </a:lnTo>
                <a:lnTo>
                  <a:pt x="56" y="74"/>
                </a:lnTo>
                <a:cubicBezTo>
                  <a:pt x="69" y="68"/>
                  <a:pt x="78" y="54"/>
                  <a:pt x="78" y="39"/>
                </a:cubicBezTo>
                <a:cubicBezTo>
                  <a:pt x="78" y="17"/>
                  <a:pt x="61" y="0"/>
                  <a:pt x="39" y="0"/>
                </a:cubicBezTo>
              </a:path>
            </a:pathLst>
          </a:custGeom>
          <a:solidFill>
            <a:srgbClr val="FFFFFF">
              <a:alpha val="100000"/>
            </a:srgbClr>
          </a:solidFill>
          <a:ln/>
        </p:spPr>
      </p:sp>
      <p:sp>
        <p:nvSpPr>
          <p:cNvPr id="16" name="Freeform 16"/>
          <p:cNvSpPr/>
          <p:nvPr/>
        </p:nvSpPr>
        <p:spPr>
          <a:xfrm>
            <a:off x="10656484" y="5175462"/>
            <a:ext cx="285637" cy="340022"/>
          </a:xfrm>
          <a:custGeom>
            <a:avLst/>
            <a:gdLst/>
            <a:ahLst/>
            <a:cxnLst/>
            <a:rect l="l" t="t" r="r" b="b"/>
            <a:pathLst>
              <a:path w="401" h="478">
                <a:moveTo>
                  <a:pt x="401" y="89"/>
                </a:moveTo>
                <a:lnTo>
                  <a:pt x="401" y="293"/>
                </a:lnTo>
                <a:cubicBezTo>
                  <a:pt x="292" y="212"/>
                  <a:pt x="182" y="375"/>
                  <a:pt x="73" y="293"/>
                </a:cubicBezTo>
                <a:lnTo>
                  <a:pt x="73" y="89"/>
                </a:lnTo>
                <a:cubicBezTo>
                  <a:pt x="182" y="171"/>
                  <a:pt x="292" y="7"/>
                  <a:pt x="401" y="89"/>
                </a:cubicBezTo>
                <a:close/>
              </a:path>
              <a:path w="401" h="478">
                <a:moveTo>
                  <a:pt x="39" y="0"/>
                </a:moveTo>
                <a:cubicBezTo>
                  <a:pt x="18" y="0"/>
                  <a:pt x="0" y="17"/>
                  <a:pt x="0" y="39"/>
                </a:cubicBezTo>
                <a:cubicBezTo>
                  <a:pt x="0" y="54"/>
                  <a:pt x="9" y="68"/>
                  <a:pt x="23" y="74"/>
                </a:cubicBezTo>
                <a:lnTo>
                  <a:pt x="23" y="478"/>
                </a:lnTo>
                <a:lnTo>
                  <a:pt x="56" y="478"/>
                </a:lnTo>
                <a:lnTo>
                  <a:pt x="56" y="74"/>
                </a:lnTo>
                <a:cubicBezTo>
                  <a:pt x="69" y="68"/>
                  <a:pt x="78" y="54"/>
                  <a:pt x="78" y="39"/>
                </a:cubicBezTo>
                <a:cubicBezTo>
                  <a:pt x="78" y="17"/>
                  <a:pt x="61" y="0"/>
                  <a:pt x="39" y="0"/>
                </a:cubicBezTo>
              </a:path>
            </a:pathLst>
          </a:custGeom>
          <a:solidFill>
            <a:srgbClr val="FFFFFF">
              <a:alpha val="100000"/>
            </a:srgbClr>
          </a:solidFill>
          <a:ln/>
        </p:spPr>
      </p:sp>
      <p:sp>
        <p:nvSpPr>
          <p:cNvPr id="17" name="Freeform 17"/>
          <p:cNvSpPr/>
          <p:nvPr/>
        </p:nvSpPr>
        <p:spPr>
          <a:xfrm>
            <a:off x="3552466" y="4739614"/>
            <a:ext cx="423687" cy="398229"/>
          </a:xfrm>
          <a:custGeom>
            <a:avLst/>
            <a:gdLst/>
            <a:ahLst/>
            <a:cxnLst/>
            <a:rect l="l" t="t" r="r" b="b"/>
            <a:pathLst>
              <a:path w="304800" h="304800">
                <a:moveTo>
                  <a:pt x="147409" y="185366"/>
                </a:moveTo>
                <a:lnTo>
                  <a:pt x="66913" y="266338"/>
                </a:lnTo>
                <a:lnTo>
                  <a:pt x="66913" y="47987"/>
                </a:lnTo>
                <a:lnTo>
                  <a:pt x="228371" y="47987"/>
                </a:lnTo>
                <a:lnTo>
                  <a:pt x="228371" y="266338"/>
                </a:lnTo>
                <a:lnTo>
                  <a:pt x="147409" y="185366"/>
                </a:lnTo>
              </a:path>
            </a:pathLst>
          </a:custGeom>
          <a:solidFill>
            <a:srgbClr val="F9F4F4">
              <a:alpha val="100000"/>
            </a:srgbClr>
          </a:solidFill>
          <a:ln/>
        </p:spPr>
      </p:sp>
      <p:sp>
        <p:nvSpPr>
          <p:cNvPr id="18" name="Freeform 18"/>
          <p:cNvSpPr/>
          <p:nvPr/>
        </p:nvSpPr>
        <p:spPr>
          <a:xfrm>
            <a:off x="8245909" y="4740783"/>
            <a:ext cx="423687" cy="398229"/>
          </a:xfrm>
          <a:custGeom>
            <a:avLst/>
            <a:gdLst/>
            <a:ahLst/>
            <a:cxnLst/>
            <a:rect l="l" t="t" r="r" b="b"/>
            <a:pathLst>
              <a:path w="304800" h="304800">
                <a:moveTo>
                  <a:pt x="147409" y="185366"/>
                </a:moveTo>
                <a:lnTo>
                  <a:pt x="66913" y="266338"/>
                </a:lnTo>
                <a:lnTo>
                  <a:pt x="66913" y="47987"/>
                </a:lnTo>
                <a:lnTo>
                  <a:pt x="228371" y="47987"/>
                </a:lnTo>
                <a:lnTo>
                  <a:pt x="228371" y="266338"/>
                </a:lnTo>
                <a:lnTo>
                  <a:pt x="147409" y="185366"/>
                </a:lnTo>
              </a:path>
            </a:pathLst>
          </a:custGeom>
          <a:solidFill>
            <a:srgbClr val="F9F6F6">
              <a:alpha val="100000"/>
            </a:srgbClr>
          </a:solidFill>
          <a:ln/>
        </p:spPr>
      </p:sp>
      <p:sp>
        <p:nvSpPr>
          <p:cNvPr id="19" name="Freeform 19"/>
          <p:cNvSpPr/>
          <p:nvPr/>
        </p:nvSpPr>
        <p:spPr>
          <a:xfrm>
            <a:off x="5906295" y="4594017"/>
            <a:ext cx="423687" cy="398229"/>
          </a:xfrm>
          <a:custGeom>
            <a:avLst/>
            <a:gdLst/>
            <a:ahLst/>
            <a:cxnLst/>
            <a:rect l="l" t="t" r="r" b="b"/>
            <a:pathLst>
              <a:path w="304800" h="304800">
                <a:moveTo>
                  <a:pt x="147409" y="185366"/>
                </a:moveTo>
                <a:lnTo>
                  <a:pt x="66913" y="266338"/>
                </a:lnTo>
                <a:lnTo>
                  <a:pt x="66913" y="47987"/>
                </a:lnTo>
                <a:lnTo>
                  <a:pt x="228371" y="47987"/>
                </a:lnTo>
                <a:lnTo>
                  <a:pt x="228371" y="266338"/>
                </a:lnTo>
                <a:lnTo>
                  <a:pt x="147409" y="185366"/>
                </a:lnTo>
              </a:path>
            </a:pathLst>
          </a:custGeom>
          <a:solidFill>
            <a:srgbClr val="F9F6F6">
              <a:alpha val="100000"/>
            </a:srgbClr>
          </a:solidFill>
          <a:ln/>
        </p:spPr>
      </p:sp>
      <p:sp>
        <p:nvSpPr>
          <p:cNvPr id="20" name="TextBox 20"/>
          <p:cNvSpPr txBox="1"/>
          <p:nvPr/>
        </p:nvSpPr>
        <p:spPr>
          <a:xfrm>
            <a:off x="912572" y="1718641"/>
            <a:ext cx="10455834" cy="1868121"/>
          </a:xfrm>
          <a:prstGeom prst="rect">
            <a:avLst/>
          </a:prstGeom>
          <a:ln/>
        </p:spPr>
        <p:txBody>
          <a:bodyPr vert="horz" wrap="square" lIns="66008" tIns="33052" rIns="66008" bIns="33052" rtlCol="0" anchor="ctr" anchorCtr="0">
            <a:normAutofit/>
          </a:bodyPr>
          <a:lstStyle/>
          <a:p>
            <a:pPr algn="l">
              <a:lnSpc>
                <a:spcPct val="180000"/>
              </a:lnSpc>
            </a:pPr>
            <a:r>
              <a:rPr lang="en-US" sz="1500" b="1">
                <a:solidFill>
                  <a:srgbClr val="FFFFFF">
                    <a:alpha val="100000"/>
                  </a:srgbClr>
                </a:solidFill>
                <a:latin typeface="Noto Sans SC"/>
                <a:ea typeface="Noto Sans SC"/>
                <a:cs typeface="Noto Sans SC"/>
              </a:rPr>
              <a:t>Dampak saham treasuri terhadap konsolidasi hak pemilik</a:t>
            </a:r>
          </a:p>
          <a:p>
            <a:pPr algn="l">
              <a:lnSpc>
                <a:spcPct val="180000"/>
              </a:lnSpc>
            </a:pPr>
            <a:r>
              <a:rPr lang="en-US" sz="1500">
                <a:solidFill>
                  <a:srgbClr val="FFFFFF">
                    <a:alpha val="100000"/>
                  </a:srgbClr>
                </a:solidFill>
                <a:latin typeface="Noto Sans SC"/>
                <a:ea typeface="Noto Sans SC"/>
                <a:cs typeface="Noto Sans SC"/>
              </a:rPr>
              <a:t>Mengacu pada kasus PT Karya Bakti, latihan mencakup perhitungan eliminasi modal saat anak perusahaan menarik saham dari peredaran. Penyesuaian harus dilakukan terhadap agio dan saldo laba agar integritas hak pemegang saham minoritas dan induk tetap terjaga dalam neraca konsolidasi.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2492310" y="2451050"/>
            <a:ext cx="2051957" cy="1842306"/>
          </a:xfrm>
          <a:prstGeom prst="rect">
            <a:avLst/>
          </a:prstGeom>
          <a:ln/>
        </p:spPr>
        <p:txBody>
          <a:bodyPr vert="horz" wrap="square" lIns="114300" tIns="57150" rIns="114300" bIns="57150" rtlCol="0" anchor="b" anchorCtr="0">
            <a:normAutofit/>
          </a:bodyPr>
          <a:lstStyle/>
          <a:p>
            <a:pPr algn="l">
              <a:lnSpc>
                <a:spcPct val="120000"/>
              </a:lnSpc>
            </a:pPr>
            <a:r>
              <a:rPr lang="en-US" sz="4050" b="1">
                <a:solidFill>
                  <a:schemeClr val="dk1">
                    <a:alpha val="100000"/>
                  </a:schemeClr>
                </a:solidFill>
                <a:highlight>
                  <a:srgbClr val="000000">
                    <a:alpha val="0"/>
                  </a:srgbClr>
                </a:highlight>
                <a:latin typeface="Noto Sans SC"/>
                <a:ea typeface="Noto Sans SC"/>
                <a:cs typeface="Noto Sans SC"/>
              </a:rPr>
              <a:t>06</a:t>
            </a:r>
          </a:p>
        </p:txBody>
      </p:sp>
      <p:sp>
        <p:nvSpPr>
          <p:cNvPr id="3" name="TextBox 3"/>
          <p:cNvSpPr txBox="1"/>
          <p:nvPr/>
        </p:nvSpPr>
        <p:spPr>
          <a:xfrm>
            <a:off x="845017" y="4396883"/>
            <a:ext cx="8411497" cy="1798058"/>
          </a:xfrm>
          <a:prstGeom prst="rect">
            <a:avLst/>
          </a:prstGeom>
          <a:ln/>
        </p:spPr>
        <p:txBody>
          <a:bodyPr vert="horz" wrap="square" lIns="114300" tIns="57150" rIns="114300" bIns="57150" rtlCol="0" anchor="t" anchorCtr="0">
            <a:normAutofit/>
          </a:bodyPr>
          <a:lstStyle/>
          <a:p>
            <a:pPr>
              <a:lnSpc>
                <a:spcPct val="120000"/>
              </a:lnSpc>
            </a:pPr>
            <a:r>
              <a:rPr lang="en-US" sz="4500" b="1">
                <a:solidFill>
                  <a:schemeClr val="dk1">
                    <a:alpha val="100000"/>
                  </a:schemeClr>
                </a:solidFill>
                <a:latin typeface="Noto Sans SC"/>
                <a:ea typeface="Noto Sans SC"/>
                <a:cs typeface="Noto Sans SC"/>
              </a:rPr>
              <a:t>Referensi</a:t>
            </a:r>
          </a:p>
        </p:txBody>
      </p:sp>
      <p:sp>
        <p:nvSpPr>
          <p:cNvPr id="4" name="TextBox 4"/>
          <p:cNvSpPr txBox="1"/>
          <p:nvPr/>
        </p:nvSpPr>
        <p:spPr>
          <a:xfrm>
            <a:off x="845017" y="2451050"/>
            <a:ext cx="1775465" cy="1842306"/>
          </a:xfrm>
          <a:prstGeom prst="rect">
            <a:avLst/>
          </a:prstGeom>
          <a:ln/>
        </p:spPr>
        <p:txBody>
          <a:bodyPr vert="horz" wrap="square" lIns="114300" tIns="57150" rIns="114300" bIns="57150" rtlCol="0" anchor="b" anchorCtr="0">
            <a:normAutofit/>
          </a:bodyPr>
          <a:lstStyle/>
          <a:p>
            <a:pPr algn="l">
              <a:lnSpc>
                <a:spcPct val="120000"/>
              </a:lnSpc>
            </a:pPr>
            <a:r>
              <a:rPr lang="en-US" sz="4050" b="1">
                <a:solidFill>
                  <a:schemeClr val="dk1">
                    <a:alpha val="100000"/>
                  </a:schemeClr>
                </a:solidFill>
                <a:highlight>
                  <a:srgbClr val="000000">
                    <a:alpha val="0"/>
                  </a:srgbClr>
                </a:highlight>
                <a:latin typeface="Noto Sans SC"/>
                <a:ea typeface="Noto Sans SC"/>
                <a:cs typeface="Noto Sans SC"/>
              </a:rPr>
              <a:t>PART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a:ea typeface="Noto Sans SC"/>
                <a:cs typeface="Noto Sans SC"/>
              </a:rPr>
              <a:t>Daftar pustaka yang mencakup berbagai sumber literatur akuntansi keuangan lanjutan baik nasional maupun internasional sebagai dasar teori materi laporan konsolidasi.</a:t>
            </a:r>
          </a:p>
        </p:txBody>
      </p:sp>
      <p:sp>
        <p:nvSpPr>
          <p:cNvPr id="3" name="TextBox 3"/>
          <p:cNvSpPr txBox="1"/>
          <p:nvPr/>
        </p:nvSpPr>
        <p:spPr>
          <a:xfrm>
            <a:off x="1036673" y="1749339"/>
            <a:ext cx="10118200" cy="4157254"/>
          </a:xfrm>
          <a:prstGeom prst="rect">
            <a:avLst/>
          </a:prstGeom>
          <a:ln/>
        </p:spPr>
        <p:txBody>
          <a:bodyPr vert="horz" wrap="square" lIns="66008" tIns="33052" rIns="66008" bIns="33052" rtlCol="0" anchor="t" anchorCtr="0">
            <a:normAutofit/>
          </a:bodyPr>
          <a:lstStyle/>
          <a:p>
            <a:pPr algn="l">
              <a:lnSpc>
                <a:spcPct val="140000"/>
              </a:lnSpc>
            </a:pPr>
            <a:r>
              <a:rPr lang="en-US" sz="1500" b="1">
                <a:solidFill>
                  <a:schemeClr val="accent1">
                    <a:alpha val="100000"/>
                  </a:schemeClr>
                </a:solidFill>
                <a:latin typeface="Noto Sans SC"/>
                <a:ea typeface="Noto Sans SC"/>
                <a:cs typeface="Noto Sans SC"/>
              </a:rPr>
              <a:t>Sumber literatur nasional Indonesia</a:t>
            </a:r>
          </a:p>
          <a:p>
            <a:pPr algn="l">
              <a:lnSpc>
                <a:spcPct val="140000"/>
              </a:lnSpc>
            </a:pPr>
            <a:r>
              <a:rPr lang="en-US" sz="1500">
                <a:solidFill>
                  <a:schemeClr val="dk1">
                    <a:alpha val="100000"/>
                  </a:schemeClr>
                </a:solidFill>
                <a:latin typeface="Noto Sans SC"/>
                <a:ea typeface="Noto Sans SC"/>
                <a:cs typeface="Noto Sans SC"/>
              </a:rPr>
              <a:t>Mengacu pada standar akuntansi keuangan yang berlaku di Indonesia seperti PSAK No. 15, 22, dan 65. Karya-karya dari penulis nasional seperti Golrida Karyawati menyediakan perspektif lokal yang mendalam mengenai penyusunan laporan keuangan konsolidasi sesuai regulasi IFRS yang telah diadopsi.</a:t>
            </a:r>
          </a:p>
          <a:p>
            <a:pPr algn="l">
              <a:lnSpc>
                <a:spcPct val="140000"/>
              </a:lnSpc>
            </a:pPr>
            <a:r>
              <a:rPr lang="en-US" sz="1500" b="1">
                <a:solidFill>
                  <a:schemeClr val="accent1">
                    <a:alpha val="100000"/>
                  </a:schemeClr>
                </a:solidFill>
                <a:latin typeface="Noto Sans SC"/>
                <a:ea typeface="Noto Sans SC"/>
                <a:cs typeface="Noto Sans SC"/>
              </a:rPr>
              <a:t>Referensi akademik dari pakar Indonesia</a:t>
            </a:r>
          </a:p>
          <a:p>
            <a:pPr algn="l">
              <a:lnSpc>
                <a:spcPct val="140000"/>
              </a:lnSpc>
            </a:pPr>
            <a:r>
              <a:rPr lang="en-US" sz="1500">
                <a:solidFill>
                  <a:schemeClr val="dk1">
                    <a:alpha val="100000"/>
                  </a:schemeClr>
                </a:solidFill>
                <a:latin typeface="Noto Sans SC"/>
                <a:ea typeface="Noto Sans SC"/>
                <a:cs typeface="Noto Sans SC"/>
              </a:rPr>
              <a:t>Buku-buku teks seperti Akuntansi Keuangan Lanjutan karya Richard E. Baker versi perspektif Indonesia menjadi dasar teori penting. Selain itu, kontribusi akademisi seperti Dwi Haryono Wiratno dan Dinarjito melalui diktat serta workbook memperkuat pemahaman teknis mahasiswa dalam praktik konsolidasi.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24319" r="24319"/>
          <a:stretch>
            <a:fillRect/>
          </a:stretch>
        </p:blipFill>
        <p:spPr>
          <a:xfrm>
            <a:off x="0" y="323420"/>
            <a:ext cx="6093228" cy="6211160"/>
          </a:xfrm>
          <a:prstGeom prst="rect">
            <a:avLst/>
          </a:prstGeom>
        </p:spPr>
      </p:pic>
      <p:sp>
        <p:nvSpPr>
          <p:cNvPr id="3" name="AutoShape 3"/>
          <p:cNvSpPr/>
          <p:nvPr/>
        </p:nvSpPr>
        <p:spPr>
          <a:xfrm>
            <a:off x="4774791" y="823161"/>
            <a:ext cx="7417209" cy="5211678"/>
          </a:xfrm>
          <a:prstGeom prst="rect">
            <a:avLst/>
          </a:prstGeom>
          <a:solidFill>
            <a:srgbClr val="FFFFFF">
              <a:alpha val="100000"/>
            </a:srgbClr>
          </a:solidFill>
          <a:ln/>
        </p:spPr>
      </p:sp>
      <p:sp>
        <p:nvSpPr>
          <p:cNvPr id="4" name="AutoShape 4"/>
          <p:cNvSpPr/>
          <p:nvPr/>
        </p:nvSpPr>
        <p:spPr>
          <a:xfrm>
            <a:off x="4699021" y="823161"/>
            <a:ext cx="75770" cy="5211678"/>
          </a:xfrm>
          <a:prstGeom prst="rect">
            <a:avLst/>
          </a:prstGeom>
          <a:solidFill>
            <a:schemeClr val="accent1">
              <a:alpha val="100000"/>
            </a:schemeClr>
          </a:solidFill>
          <a:ln/>
        </p:spPr>
      </p:sp>
      <p:sp>
        <p:nvSpPr>
          <p:cNvPr id="5" name="TextBox 5"/>
          <p:cNvSpPr txBox="1"/>
          <p:nvPr/>
        </p:nvSpPr>
        <p:spPr>
          <a:xfrm>
            <a:off x="5233065" y="751382"/>
            <a:ext cx="6382660" cy="1679519"/>
          </a:xfrm>
          <a:prstGeom prst="rect">
            <a:avLst/>
          </a:prstGeom>
          <a:ln/>
        </p:spPr>
        <p:txBody>
          <a:bodyPr vert="horz" wrap="square" lIns="123825" tIns="123825" rIns="57150" bIns="123825" rtlCol="0" anchor="b" anchorCtr="0">
            <a:noAutofit/>
          </a:bodyPr>
          <a:lstStyle/>
          <a:p>
            <a:pPr>
              <a:lnSpc>
                <a:spcPct val="114999"/>
              </a:lnSpc>
            </a:pPr>
            <a:r>
              <a:rPr lang="en-US" sz="3000" b="1">
                <a:solidFill>
                  <a:schemeClr val="accent1">
                    <a:alpha val="100000"/>
                  </a:schemeClr>
                </a:solidFill>
                <a:latin typeface="Noto Sans SC"/>
                <a:ea typeface="Noto Sans SC"/>
                <a:cs typeface="Noto Sans SC"/>
              </a:rPr>
              <a:t>Daftar pustaka yang mencakup berbagai sumber literatur akuntansi keuangan lanjutan baik nasional maupun internasional sebagai dasar teori materi laporan konsolidasi.</a:t>
            </a:r>
          </a:p>
        </p:txBody>
      </p:sp>
      <p:sp>
        <p:nvSpPr>
          <p:cNvPr id="6" name="TextBox 6"/>
          <p:cNvSpPr txBox="1"/>
          <p:nvPr/>
        </p:nvSpPr>
        <p:spPr>
          <a:xfrm>
            <a:off x="5225662" y="2411851"/>
            <a:ext cx="6610716" cy="3229935"/>
          </a:xfrm>
          <a:prstGeom prst="rect">
            <a:avLst/>
          </a:prstGeom>
          <a:ln/>
        </p:spPr>
        <p:txBody>
          <a:bodyPr vert="horz" wrap="square" lIns="114300" tIns="57150" rIns="114300" bIns="57150" rtlCol="0" anchor="ctr" anchorCtr="0">
            <a:normAutofit/>
          </a:bodyPr>
          <a:lstStyle/>
          <a:p>
            <a:pPr algn="l">
              <a:lnSpc>
                <a:spcPct val="150000"/>
              </a:lnSpc>
            </a:pPr>
            <a:r>
              <a:rPr lang="en-US" sz="1500" b="1">
                <a:solidFill>
                  <a:schemeClr val="accent1">
                    <a:alpha val="100000"/>
                  </a:schemeClr>
                </a:solidFill>
                <a:latin typeface="Noto Sans SC"/>
                <a:ea typeface="Noto Sans SC"/>
                <a:cs typeface="Noto Sans SC"/>
              </a:rPr>
              <a:t>Literatur akuntansi keuangan internasional</a:t>
            </a:r>
          </a:p>
          <a:p>
            <a:pPr algn="l">
              <a:lnSpc>
                <a:spcPct val="150000"/>
              </a:lnSpc>
            </a:pPr>
            <a:r>
              <a:rPr lang="en-US" sz="1500">
                <a:solidFill>
                  <a:srgbClr val="000000">
                    <a:alpha val="100000"/>
                  </a:srgbClr>
                </a:solidFill>
                <a:latin typeface="Noto Sans SC"/>
                <a:ea typeface="Noto Sans SC"/>
                <a:cs typeface="Noto Sans SC"/>
              </a:rPr>
              <a:t>Penggunaan buku teks klasik dari Floyd A. Beams dan Anthony et al. memberikan fondasi teori akuntansi tingkat lanjut yang diakui secara global. Referensi ini memastikan bahwa pemahaman mengenai perubahan hak kepemilikan dan treasury stock selaras dengan standar pelaporan internasional yang ketat.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Daftar pustaka yang mencakup berbagai sumber literatur akuntansi keuangan lanjutan baik nasional maupun internasional sebagai dasar teori materi laporan konsolidasi.</a:t>
            </a:r>
          </a:p>
        </p:txBody>
      </p:sp>
      <p:sp>
        <p:nvSpPr>
          <p:cNvPr id="3" name="TextBox 3"/>
          <p:cNvSpPr txBox="1"/>
          <p:nvPr/>
        </p:nvSpPr>
        <p:spPr>
          <a:xfrm>
            <a:off x="1058855" y="2389078"/>
            <a:ext cx="10185061" cy="3050913"/>
          </a:xfrm>
          <a:prstGeom prst="rect">
            <a:avLst/>
          </a:prstGeom>
          <a:ln/>
        </p:spPr>
        <p:txBody>
          <a:bodyPr vert="horz" wrap="square" lIns="66008" tIns="33052" rIns="66008" bIns="33052" rtlCol="0" anchor="ctr" anchorCtr="0">
            <a:normAutofit/>
          </a:bodyPr>
          <a:lstStyle/>
          <a:p>
            <a:pPr algn="l">
              <a:lnSpc>
                <a:spcPct val="180000"/>
              </a:lnSpc>
            </a:pPr>
            <a:r>
              <a:rPr lang="en-US" sz="1500" b="1">
                <a:solidFill>
                  <a:schemeClr val="accent1">
                    <a:alpha val="100000"/>
                  </a:schemeClr>
                </a:solidFill>
                <a:latin typeface="Noto Sans SC"/>
                <a:ea typeface="Noto Sans SC"/>
                <a:cs typeface="Noto Sans SC"/>
              </a:rPr>
              <a:t>Jurnal ilmiah dan riset terkini</a:t>
            </a:r>
          </a:p>
          <a:p>
            <a:pPr algn="l">
              <a:lnSpc>
                <a:spcPct val="180000"/>
              </a:lnSpc>
            </a:pPr>
            <a:r>
              <a:rPr lang="en-US" sz="1500">
                <a:solidFill>
                  <a:schemeClr val="dk1">
                    <a:alpha val="100000"/>
                  </a:schemeClr>
                </a:solidFill>
                <a:latin typeface="Noto Sans SC"/>
                <a:ea typeface="Noto Sans SC"/>
                <a:cs typeface="Noto Sans SC"/>
              </a:rPr>
              <a:t>Dokumen ini merujuk pada penelitian terbaru seperti Jurnal Ekonomika45 yang membahas penerapan praktis PSAK dalam laporan konsolidasi. Artikel ilmiah ini berfungsi sebagai jembatan antara teori akademis dengan dinamika transaksi bisnis nyata yang mempengaruhi struktur kepemilikan perusahaan induk dan anak.</a:t>
            </a:r>
          </a:p>
        </p:txBody>
      </p:sp>
      <p:cxnSp>
        <p:nvCxnSpPr>
          <p:cNvPr id="4" name="Connector 4"/>
          <p:cNvCxnSpPr/>
          <p:nvPr/>
        </p:nvCxnSpPr>
        <p:spPr>
          <a:xfrm>
            <a:off x="789190" y="2305737"/>
            <a:ext cx="0" cy="3188792"/>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a:off x="690597" y="2225418"/>
            <a:ext cx="197186" cy="197186"/>
          </a:xfrm>
          <a:prstGeom prst="ellipse">
            <a:avLst/>
          </a:prstGeom>
          <a:solidFill>
            <a:schemeClr val="accent1">
              <a:alpha val="100000"/>
            </a:schemeClr>
          </a:solidFill>
          <a:ln/>
        </p:spPr>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320510" y="2803598"/>
            <a:ext cx="7924800" cy="1866900"/>
          </a:xfrm>
          <a:prstGeom prst="rect">
            <a:avLst/>
          </a:prstGeom>
          <a:ln/>
        </p:spPr>
        <p:txBody>
          <a:bodyPr vert="horz" wrap="square" lIns="114300" tIns="57150" rIns="114300" bIns="57150" rtlCol="0" anchor="t" anchorCtr="0">
            <a:spAutoFit/>
          </a:bodyPr>
          <a:lstStyle/>
          <a:p>
            <a:pPr>
              <a:lnSpc>
                <a:spcPct val="120000"/>
              </a:lnSpc>
            </a:pPr>
            <a:r>
              <a:rPr lang="en-US" sz="9225" b="1">
                <a:solidFill>
                  <a:schemeClr val="dk2">
                    <a:alpha val="100000"/>
                  </a:schemeClr>
                </a:solidFill>
                <a:latin typeface="Noto Sans SC"/>
                <a:ea typeface="Noto Sans SC"/>
                <a:cs typeface="Noto Sans SC"/>
              </a:rPr>
              <a:t>Terima kasih</a:t>
            </a:r>
          </a:p>
        </p:txBody>
      </p:sp>
      <p:sp>
        <p:nvSpPr>
          <p:cNvPr id="3" name="TextBox 3"/>
          <p:cNvSpPr txBox="1"/>
          <p:nvPr/>
        </p:nvSpPr>
        <p:spPr>
          <a:xfrm>
            <a:off x="353520" y="4512344"/>
            <a:ext cx="4943475" cy="495300"/>
          </a:xfrm>
          <a:prstGeom prst="rect">
            <a:avLst/>
          </a:prstGeom>
          <a:ln/>
        </p:spPr>
        <p:txBody>
          <a:bodyPr vert="horz" wrap="square" lIns="114300" tIns="57150" rIns="114300" bIns="57150" rtlCol="0" anchor="t" anchorCtr="0">
            <a:spAutoFit/>
          </a:bodyPr>
          <a:lstStyle/>
          <a:p>
            <a:pPr>
              <a:lnSpc>
                <a:spcPct val="120000"/>
              </a:lnSpc>
            </a:pPr>
            <a:r>
              <a:rPr lang="en-US" sz="2000">
                <a:solidFill>
                  <a:schemeClr val="dk2">
                    <a:alpha val="100000"/>
                  </a:schemeClr>
                </a:solidFill>
                <a:latin typeface="Noto Sans SC"/>
                <a:ea typeface="Noto Sans SC"/>
                <a:cs typeface="Noto Sans SC"/>
              </a:rPr>
              <a:t> </a:t>
            </a: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CCECF1"/>
      </a:lt1>
      <a:dk2>
        <a:srgbClr val="00544A"/>
      </a:dk2>
      <a:lt2>
        <a:srgbClr val="EEFDFF"/>
      </a:lt2>
      <a:accent1>
        <a:srgbClr val="00B49F"/>
      </a:accent1>
      <a:accent2>
        <a:srgbClr val="00B49F"/>
      </a:accent2>
      <a:accent3>
        <a:srgbClr val="00AB97"/>
      </a:accent3>
      <a:accent4>
        <a:srgbClr val="019D8B"/>
      </a:accent4>
      <a:accent5>
        <a:srgbClr val="2FBA87"/>
      </a:accent5>
      <a:accent6>
        <a:srgbClr val="1CAC77"/>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1662</Words>
  <Application>Microsoft Office PowerPoint</Application>
  <PresentationFormat>Widescreen</PresentationFormat>
  <Paragraphs>127</Paragraphs>
  <Slides>29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Helvetica</vt:lpstr>
      <vt:lpstr>Noto Sans SC</vt:lpstr>
      <vt:lpstr>Arial</vt:lpstr>
      <vt:lpstr>Microsoft Yahei</vt:lpstr>
      <vt:lpstr>Calibri</vt:lpstr>
      <vt:lpstr>OPPOSans B</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LENOVO</dc:creator>
  <cp:lastModifiedBy>Adi Supriadi</cp:lastModifiedBy>
  <cp:revision>2</cp:revision>
  <dcterms:created xsi:type="dcterms:W3CDTF">2006-08-16T00:00:00Z</dcterms:created>
  <dcterms:modified xsi:type="dcterms:W3CDTF">2026-05-25T04:43:24Z</dcterms:modified>
</cp:coreProperties>
</file>