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Noto Sans SC" panose="020B0604020202020204" charset="-128"/>
      <p:regular r:id="rId28"/>
    </p:embeddedFont>
    <p:embeddedFont>
      <p:font typeface="Helvetica" panose="020B060402020202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81004" y="1259434"/>
            <a:ext cx="11029950" cy="3280889"/>
          </a:xfrm>
          <a:prstGeom prst="rect">
            <a:avLst/>
          </a:prstGeom>
          <a:ln/>
        </p:spPr>
        <p:txBody>
          <a:bodyPr vert="horz" wrap="square" lIns="114300" tIns="57150" rIns="114300" bIns="57150" rtlCol="0" anchor="t" anchorCtr="0">
            <a:noAutofit/>
          </a:bodyPr>
          <a:lstStyle/>
          <a:p>
            <a:pPr>
              <a:lnSpc>
                <a:spcPct val="120000"/>
              </a:lnSpc>
              <a:spcBef>
                <a:spcPts val="450"/>
              </a:spcBef>
            </a:pPr>
            <a:r>
              <a:rPr lang="en-US" sz="4800" b="1">
                <a:solidFill>
                  <a:srgbClr val="4F5088">
                    <a:alpha val="100000"/>
                  </a:srgbClr>
                </a:solidFill>
                <a:latin typeface="Noto Sans SC"/>
                <a:ea typeface="Noto Sans SC"/>
                <a:cs typeface="Noto Sans SC"/>
              </a:rPr>
              <a:t>Pernyataan Standar Akuntansi Pemerintahan</a:t>
            </a:r>
          </a:p>
        </p:txBody>
      </p:sp>
      <p:sp>
        <p:nvSpPr>
          <p:cNvPr id="3" name="TextBox 3"/>
          <p:cNvSpPr txBox="1"/>
          <p:nvPr/>
        </p:nvSpPr>
        <p:spPr>
          <a:xfrm>
            <a:off x="581004" y="4871256"/>
            <a:ext cx="5400626" cy="326949"/>
          </a:xfrm>
          <a:prstGeom prst="rect">
            <a:avLst/>
          </a:prstGeom>
          <a:ln/>
        </p:spPr>
        <p:txBody>
          <a:bodyPr vert="horz" wrap="square" lIns="114300" tIns="57150" rIns="114300" bIns="57150" rtlCol="0" anchor="t" anchorCtr="0">
            <a:spAutoFit/>
          </a:bodyPr>
          <a:lstStyle/>
          <a:p>
            <a:pPr>
              <a:lnSpc>
                <a:spcPct val="64000"/>
              </a:lnSpc>
              <a:spcBef>
                <a:spcPts val="450"/>
              </a:spcBef>
            </a:pPr>
            <a:r>
              <a:rPr lang="en-US" sz="2025" dirty="0">
                <a:solidFill>
                  <a:srgbClr val="1F1F1F">
                    <a:alpha val="100000"/>
                  </a:srgbClr>
                </a:solidFill>
                <a:latin typeface="Noto Sans SC"/>
                <a:ea typeface="Noto Sans SC"/>
                <a:cs typeface="Noto Sans SC"/>
              </a:rPr>
              <a:t>Adi Supriadi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2677"/>
            <a:ext cx="12192000" cy="6852646"/>
          </a:xfrm>
          <a:prstGeom prst="rect">
            <a:avLst/>
          </a:prstGeom>
        </p:spPr>
      </p:pic>
      <p:sp>
        <p:nvSpPr>
          <p:cNvPr id="3" name="TextBox 3"/>
          <p:cNvSpPr txBox="1"/>
          <p:nvPr/>
        </p:nvSpPr>
        <p:spPr>
          <a:xfrm>
            <a:off x="9776770" y="663596"/>
            <a:ext cx="2197085" cy="766889"/>
          </a:xfrm>
          <a:prstGeom prst="rect">
            <a:avLst/>
          </a:prstGeom>
          <a:ln/>
        </p:spPr>
        <p:txBody>
          <a:bodyPr vert="horz" wrap="square" lIns="114300" tIns="57150" rIns="114300" bIns="57150" rtlCol="0" anchor="b" anchorCtr="0">
            <a:normAutofit/>
          </a:bodyPr>
          <a:lstStyle/>
          <a:p>
            <a:pPr algn="ctr">
              <a:lnSpc>
                <a:spcPct val="120000"/>
              </a:lnSpc>
            </a:pPr>
            <a:r>
              <a:rPr lang="en-US" sz="1200">
                <a:solidFill>
                  <a:srgbClr val="232323">
                    <a:alpha val="100000"/>
                  </a:srgbClr>
                </a:solidFill>
                <a:latin typeface="Noto Sans SC"/>
                <a:ea typeface="Noto Sans SC"/>
                <a:cs typeface="Noto Sans SC"/>
              </a:rPr>
              <a:t>CATALOGUE</a:t>
            </a:r>
          </a:p>
        </p:txBody>
      </p:sp>
      <p:sp>
        <p:nvSpPr>
          <p:cNvPr id="4" name="TextBox 4"/>
          <p:cNvSpPr txBox="1"/>
          <p:nvPr/>
        </p:nvSpPr>
        <p:spPr>
          <a:xfrm>
            <a:off x="1090067" y="1346245"/>
            <a:ext cx="6901544" cy="4969951"/>
          </a:xfrm>
          <a:prstGeom prst="rect">
            <a:avLst/>
          </a:prstGeom>
          <a:ln/>
        </p:spPr>
        <p:txBody>
          <a:bodyPr vert="horz" wrap="square" lIns="91440" tIns="45720" rIns="91440" bIns="45720" rtlCol="0" anchor="ctr" anchorCtr="0">
            <a:noAutofit/>
          </a:bodyPr>
          <a:lstStyle/>
          <a:p>
            <a:pPr marL="203200" lvl="0" indent="-203200" algn="l">
              <a:lnSpc>
                <a:spcPct val="150000"/>
              </a:lnSpc>
              <a:spcBef>
                <a:spcPts val="375"/>
              </a:spcBef>
              <a:buFont typeface="Arial"/>
              <a:buChar char="•"/>
            </a:pPr>
            <a:r>
              <a:rPr lang="en-US" sz="2100">
                <a:solidFill>
                  <a:srgbClr val="1F1F1F">
                    <a:alpha val="100000"/>
                  </a:srgbClr>
                </a:solidFill>
                <a:latin typeface="Noto Sans SC"/>
                <a:ea typeface="Noto Sans SC"/>
                <a:cs typeface="Noto Sans SC"/>
              </a:rPr>
              <a:t>Capaian Pembelajaran</a:t>
            </a:r>
          </a:p>
          <a:p>
            <a:pPr marL="203200" lvl="0" indent="-203200" algn="l">
              <a:lnSpc>
                <a:spcPct val="150000"/>
              </a:lnSpc>
              <a:spcBef>
                <a:spcPts val="375"/>
              </a:spcBef>
              <a:buFont typeface="Arial"/>
              <a:buChar char="•"/>
            </a:pPr>
            <a:r>
              <a:rPr lang="en-US" sz="2100">
                <a:solidFill>
                  <a:srgbClr val="1F1F1F">
                    <a:alpha val="100000"/>
                  </a:srgbClr>
                </a:solidFill>
                <a:latin typeface="Noto Sans SC"/>
                <a:ea typeface="Noto Sans SC"/>
                <a:cs typeface="Noto Sans SC"/>
              </a:rPr>
              <a:t>Peran Utama Standar Akuntansi Pemerintahan</a:t>
            </a:r>
          </a:p>
          <a:p>
            <a:pPr marL="203200" lvl="0" indent="-203200" algn="l">
              <a:lnSpc>
                <a:spcPct val="150000"/>
              </a:lnSpc>
              <a:spcBef>
                <a:spcPts val="375"/>
              </a:spcBef>
              <a:buFont typeface="Arial"/>
              <a:buChar char="•"/>
            </a:pPr>
            <a:r>
              <a:rPr lang="en-US" sz="2100">
                <a:solidFill>
                  <a:srgbClr val="1F1F1F">
                    <a:alpha val="100000"/>
                  </a:srgbClr>
                </a:solidFill>
                <a:latin typeface="Noto Sans SC"/>
                <a:ea typeface="Noto Sans SC"/>
                <a:cs typeface="Noto Sans SC"/>
              </a:rPr>
              <a:t>Standar Akuntansi Pemerintahan di Indonesia</a:t>
            </a:r>
          </a:p>
          <a:p>
            <a:pPr marL="203200" lvl="0" indent="-203200" algn="l">
              <a:lnSpc>
                <a:spcPct val="150000"/>
              </a:lnSpc>
              <a:spcBef>
                <a:spcPts val="375"/>
              </a:spcBef>
              <a:buFont typeface="Arial"/>
              <a:buChar char="•"/>
            </a:pPr>
            <a:r>
              <a:rPr lang="en-US" sz="2100">
                <a:solidFill>
                  <a:srgbClr val="1F1F1F">
                    <a:alpha val="100000"/>
                  </a:srgbClr>
                </a:solidFill>
                <a:latin typeface="Noto Sans SC"/>
                <a:ea typeface="Noto Sans SC"/>
                <a:cs typeface="Noto Sans SC"/>
              </a:rPr>
              <a:t>Analisis Komponen Pernyataan Standar Akuntansi Pemerintahan</a:t>
            </a:r>
          </a:p>
          <a:p>
            <a:pPr marL="203200" lvl="0" indent="-203200" algn="l">
              <a:lnSpc>
                <a:spcPct val="150000"/>
              </a:lnSpc>
              <a:spcBef>
                <a:spcPts val="375"/>
              </a:spcBef>
              <a:buFont typeface="Arial"/>
              <a:buChar char="•"/>
            </a:pPr>
            <a:r>
              <a:rPr lang="en-US" sz="2100">
                <a:solidFill>
                  <a:srgbClr val="1F1F1F">
                    <a:alpha val="100000"/>
                  </a:srgbClr>
                </a:solidFill>
                <a:latin typeface="Noto Sans SC"/>
                <a:ea typeface="Noto Sans SC"/>
                <a:cs typeface="Noto Sans SC"/>
              </a:rPr>
              <a:t>Evaluasi Pembelajaran dan Referensi</a:t>
            </a:r>
          </a:p>
        </p:txBody>
      </p:sp>
      <p:sp>
        <p:nvSpPr>
          <p:cNvPr id="5" name="TextBox 5"/>
          <p:cNvSpPr txBox="1"/>
          <p:nvPr/>
        </p:nvSpPr>
        <p:spPr>
          <a:xfrm>
            <a:off x="8208136" y="257161"/>
            <a:ext cx="3983864" cy="882015"/>
          </a:xfrm>
          <a:prstGeom prst="rect">
            <a:avLst/>
          </a:prstGeom>
          <a:ln/>
        </p:spPr>
        <p:txBody>
          <a:bodyPr vert="horz" wrap="square" lIns="91440" tIns="45720" rIns="91440" bIns="45720" rtlCol="0" anchor="t" anchorCtr="0">
            <a:spAutoFit/>
          </a:bodyPr>
          <a:lstStyle/>
          <a:p>
            <a:pPr algn="ctr">
              <a:lnSpc>
                <a:spcPct val="100000"/>
              </a:lnSpc>
              <a:spcBef>
                <a:spcPts val="375"/>
              </a:spcBef>
            </a:pPr>
            <a:r>
              <a:rPr lang="en-US" sz="5000" b="1">
                <a:solidFill>
                  <a:srgbClr val="4F5088">
                    <a:alpha val="100000"/>
                  </a:srgbClr>
                </a:solidFill>
                <a:latin typeface="Noto Sans SC"/>
                <a:ea typeface="Noto Sans SC"/>
                <a:cs typeface="Noto Sans SC"/>
              </a:rPr>
              <a:t>Contents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868437" y="1408011"/>
            <a:ext cx="8553450" cy="1352550"/>
          </a:xfrm>
          <a:prstGeom prst="rect">
            <a:avLst/>
          </a:prstGeom>
          <a:ln/>
        </p:spPr>
        <p:txBody>
          <a:bodyPr vert="horz" wrap="square" lIns="114300" tIns="57150" rIns="114300" bIns="57150" rtlCol="0" anchor="ctr" anchorCtr="0">
            <a:spAutoFit/>
          </a:bodyPr>
          <a:lstStyle/>
          <a:p>
            <a:pPr algn="ctr">
              <a:lnSpc>
                <a:spcPct val="64000"/>
              </a:lnSpc>
              <a:spcBef>
                <a:spcPts val="450"/>
              </a:spcBef>
            </a:pPr>
            <a:r>
              <a:rPr lang="en-US" sz="9225" b="1">
                <a:solidFill>
                  <a:srgbClr val="4F5088">
                    <a:alpha val="100000"/>
                  </a:srgbClr>
                </a:solidFill>
                <a:latin typeface="Noto Sans SC"/>
                <a:ea typeface="Noto Sans SC"/>
                <a:cs typeface="Noto Sans SC"/>
              </a:rPr>
              <a:t>01</a:t>
            </a:r>
          </a:p>
        </p:txBody>
      </p:sp>
      <p:sp>
        <p:nvSpPr>
          <p:cNvPr id="3" name="TextBox 3"/>
          <p:cNvSpPr txBox="1"/>
          <p:nvPr/>
        </p:nvSpPr>
        <p:spPr>
          <a:xfrm>
            <a:off x="2216099" y="3124200"/>
            <a:ext cx="7858125" cy="1857375"/>
          </a:xfrm>
          <a:prstGeom prst="rect">
            <a:avLst/>
          </a:prstGeom>
          <a:ln/>
        </p:spPr>
        <p:txBody>
          <a:bodyPr vert="horz" wrap="square" lIns="114300" tIns="57150" rIns="114300" bIns="57150" rtlCol="0" anchor="t" anchorCtr="0">
            <a:spAutoFit/>
          </a:bodyPr>
          <a:lstStyle/>
          <a:p>
            <a:pPr algn="ctr">
              <a:lnSpc>
                <a:spcPct val="120000"/>
              </a:lnSpc>
              <a:spcBef>
                <a:spcPts val="450"/>
              </a:spcBef>
            </a:pPr>
            <a:r>
              <a:rPr lang="en-US" sz="4575" b="1">
                <a:solidFill>
                  <a:srgbClr val="1F1F1F">
                    <a:alpha val="100000"/>
                  </a:srgbClr>
                </a:solidFill>
                <a:latin typeface="Noto Sans SC"/>
                <a:ea typeface="Noto Sans SC"/>
                <a:cs typeface="Noto Sans SC"/>
              </a:rPr>
              <a:t>Capaian Pembelajaran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8727915" cy="856184"/>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Capaian Pembelajaran</a:t>
            </a:r>
          </a:p>
        </p:txBody>
      </p:sp>
      <p:sp>
        <p:nvSpPr>
          <p:cNvPr id="3" name="TextBox 3"/>
          <p:cNvSpPr txBox="1"/>
          <p:nvPr/>
        </p:nvSpPr>
        <p:spPr>
          <a:xfrm>
            <a:off x="529829" y="1200966"/>
            <a:ext cx="8364532" cy="331404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Menyimpulkan esensi Pernyataan Standar Akuntansi Pemerintahan</a:t>
            </a:r>
          </a:p>
          <a:p>
            <a:pPr>
              <a:lnSpc>
                <a:spcPct val="140000"/>
              </a:lnSpc>
            </a:pPr>
            <a:r>
              <a:rPr lang="en-US" sz="1500">
                <a:solidFill>
                  <a:schemeClr val="dk1">
                    <a:alpha val="100000"/>
                  </a:schemeClr>
                </a:solidFill>
                <a:latin typeface="Noto Sans SC"/>
                <a:ea typeface="Noto Sans SC"/>
                <a:cs typeface="Noto Sans SC"/>
              </a:rPr>
              <a:t>Mahasiswa diharapkan mampu merangkum prinsip dan ketetapan akuntansi terkait kriteria penyusunan serta penyajian laporan keuangan lembaga pemerintahan secara komprehensif untuk meningkatkan mutu informasi akuntansi yang dihasilkan secara sistematis.</a:t>
            </a:r>
          </a:p>
          <a:p>
            <a:pPr>
              <a:lnSpc>
                <a:spcPct val="140000"/>
              </a:lnSpc>
            </a:pPr>
            <a:r>
              <a:rPr lang="en-US" sz="1500" b="1">
                <a:solidFill>
                  <a:schemeClr val="accent1">
                    <a:alpha val="100000"/>
                  </a:schemeClr>
                </a:solidFill>
                <a:latin typeface="Noto Sans SC"/>
                <a:ea typeface="Noto Sans SC"/>
                <a:cs typeface="Noto Sans SC"/>
              </a:rPr>
              <a:t>Memperjelas implementasi standar melalui tinjauan literatur jurnal</a:t>
            </a:r>
          </a:p>
          <a:p>
            <a:pPr>
              <a:lnSpc>
                <a:spcPct val="140000"/>
              </a:lnSpc>
            </a:pPr>
            <a:r>
              <a:rPr lang="en-US" sz="1500">
                <a:solidFill>
                  <a:schemeClr val="dk1">
                    <a:alpha val="100000"/>
                  </a:schemeClr>
                </a:solidFill>
                <a:latin typeface="Noto Sans SC"/>
                <a:ea typeface="Noto Sans SC"/>
                <a:cs typeface="Noto Sans SC"/>
              </a:rPr>
              <a:t>Mahasiswa dituntut untuk mendalami penerapan PSAP dengan melakukan telaah kritis terhadap jurnal laporan keuangan pemerintah guna memahami korelasi antara teori standar akuntansi dengan praktik nyata di lapangan secara logis.</a:t>
            </a:r>
          </a:p>
        </p:txBody>
      </p:sp>
      <p:pic>
        <p:nvPicPr>
          <p:cNvPr id="4" name="Picture 4"/>
          <p:cNvPicPr>
            <a:picLocks noChangeAspect="1"/>
          </p:cNvPicPr>
          <p:nvPr/>
        </p:nvPicPr>
        <p:blipFill>
          <a:blip r:embed="rId3">
            <a:alphaModFix/>
          </a:blip>
          <a:srcRect t="34453" b="34453"/>
          <a:stretch>
            <a:fillRect/>
          </a:stretch>
        </p:blipFill>
        <p:spPr>
          <a:xfrm>
            <a:off x="-227" y="4888259"/>
            <a:ext cx="10008917" cy="1991767"/>
          </a:xfrm>
          <a:prstGeom prst="rect">
            <a:avLst/>
          </a:prstGeom>
        </p:spPr>
      </p:pic>
      <p:pic>
        <p:nvPicPr>
          <p:cNvPr id="5" name="Picture 5"/>
          <p:cNvPicPr>
            <a:picLocks noChangeAspect="1"/>
          </p:cNvPicPr>
          <p:nvPr/>
        </p:nvPicPr>
        <p:blipFill>
          <a:blip r:embed="rId4">
            <a:alphaModFix/>
          </a:blip>
          <a:srcRect l="38699" r="38699"/>
          <a:stretch>
            <a:fillRect/>
          </a:stretch>
        </p:blipFill>
        <p:spPr>
          <a:xfrm>
            <a:off x="10008690" y="0"/>
            <a:ext cx="2209636" cy="4888258"/>
          </a:xfrm>
          <a:prstGeom prst="rect">
            <a:avLst/>
          </a:prstGeom>
        </p:spPr>
      </p:pic>
      <p:sp>
        <p:nvSpPr>
          <p:cNvPr id="6" name="AutoShape 6"/>
          <p:cNvSpPr/>
          <p:nvPr/>
        </p:nvSpPr>
        <p:spPr>
          <a:xfrm>
            <a:off x="9546545" y="5890550"/>
            <a:ext cx="1214210" cy="99798"/>
          </a:xfrm>
          <a:prstGeom prst="rect">
            <a:avLst/>
          </a:prstGeom>
          <a:solidFill>
            <a:schemeClr val="accent1">
              <a:alpha val="100000"/>
            </a:schemeClr>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949" r="949"/>
          <a:stretch>
            <a:fillRect/>
          </a:stretch>
        </p:blipFill>
        <p:spPr>
          <a:xfrm>
            <a:off x="0" y="323420"/>
            <a:ext cx="6093227" cy="6211160"/>
          </a:xfrm>
          <a:prstGeom prst="rect">
            <a:avLst/>
          </a:prstGeom>
        </p:spPr>
      </p:pic>
      <p:sp>
        <p:nvSpPr>
          <p:cNvPr id="3" name="AutoShape 3"/>
          <p:cNvSpPr/>
          <p:nvPr/>
        </p:nvSpPr>
        <p:spPr>
          <a:xfrm>
            <a:off x="4774791" y="823161"/>
            <a:ext cx="7417209" cy="5211678"/>
          </a:xfrm>
          <a:prstGeom prst="rect">
            <a:avLst/>
          </a:prstGeom>
          <a:solidFill>
            <a:srgbClr val="FFFFFF">
              <a:alpha val="100000"/>
            </a:srgbClr>
          </a:solidFill>
          <a:ln/>
        </p:spPr>
      </p:sp>
      <p:sp>
        <p:nvSpPr>
          <p:cNvPr id="4" name="AutoShape 4"/>
          <p:cNvSpPr/>
          <p:nvPr/>
        </p:nvSpPr>
        <p:spPr>
          <a:xfrm>
            <a:off x="4699021" y="823161"/>
            <a:ext cx="75770" cy="5211678"/>
          </a:xfrm>
          <a:prstGeom prst="rect">
            <a:avLst/>
          </a:prstGeom>
          <a:solidFill>
            <a:schemeClr val="accent1">
              <a:alpha val="100000"/>
            </a:schemeClr>
          </a:solidFill>
          <a:ln/>
        </p:spPr>
      </p:sp>
      <p:sp>
        <p:nvSpPr>
          <p:cNvPr id="5" name="TextBox 5"/>
          <p:cNvSpPr txBox="1"/>
          <p:nvPr/>
        </p:nvSpPr>
        <p:spPr>
          <a:xfrm>
            <a:off x="5233065" y="751382"/>
            <a:ext cx="6382660" cy="1679519"/>
          </a:xfrm>
          <a:prstGeom prst="rect">
            <a:avLst/>
          </a:prstGeom>
          <a:ln/>
        </p:spPr>
        <p:txBody>
          <a:bodyPr vert="horz" wrap="square" lIns="123825" tIns="123825" rIns="57150" bIns="123825" rtlCol="0" anchor="b" anchorCtr="0">
            <a:noAutofit/>
          </a:bodyPr>
          <a:lstStyle/>
          <a:p>
            <a:pPr>
              <a:lnSpc>
                <a:spcPct val="114999"/>
              </a:lnSpc>
            </a:pPr>
            <a:r>
              <a:rPr lang="en-US" sz="3000" b="1">
                <a:solidFill>
                  <a:schemeClr val="accent1">
                    <a:alpha val="100000"/>
                  </a:schemeClr>
                </a:solidFill>
                <a:latin typeface="Noto Sans SC"/>
                <a:ea typeface="Noto Sans SC"/>
                <a:cs typeface="Noto Sans SC"/>
              </a:rPr>
              <a:t>Capaian Pembelajaran</a:t>
            </a:r>
          </a:p>
        </p:txBody>
      </p:sp>
      <p:sp>
        <p:nvSpPr>
          <p:cNvPr id="6" name="TextBox 6"/>
          <p:cNvSpPr txBox="1"/>
          <p:nvPr/>
        </p:nvSpPr>
        <p:spPr>
          <a:xfrm>
            <a:off x="5225662" y="2411851"/>
            <a:ext cx="6610716" cy="3229935"/>
          </a:xfrm>
          <a:prstGeom prst="rect">
            <a:avLst/>
          </a:prstGeom>
          <a:ln/>
        </p:spPr>
        <p:txBody>
          <a:bodyPr vert="horz" wrap="square" lIns="114300" tIns="57150" rIns="114300" bIns="57150" rtlCol="0" anchor="ctr" anchorCtr="0">
            <a:normAutofit/>
          </a:bodyPr>
          <a:lstStyle/>
          <a:p>
            <a:pPr algn="l">
              <a:lnSpc>
                <a:spcPct val="150000"/>
              </a:lnSpc>
            </a:pPr>
            <a:r>
              <a:rPr lang="en-US" sz="1500" b="1">
                <a:solidFill>
                  <a:schemeClr val="accent1">
                    <a:alpha val="100000"/>
                  </a:schemeClr>
                </a:solidFill>
                <a:latin typeface="Noto Sans SC"/>
                <a:ea typeface="Noto Sans SC"/>
                <a:cs typeface="Noto Sans SC"/>
              </a:rPr>
              <a:t>Mengidentifikasi kompetensi akhir dalam analisis laporan keuangan</a:t>
            </a:r>
          </a:p>
          <a:p>
            <a:pPr algn="l">
              <a:lnSpc>
                <a:spcPct val="150000"/>
              </a:lnSpc>
            </a:pPr>
            <a:r>
              <a:rPr lang="en-US" sz="1500">
                <a:solidFill>
                  <a:srgbClr val="000000">
                    <a:alpha val="100000"/>
                  </a:srgbClr>
                </a:solidFill>
                <a:latin typeface="Noto Sans SC"/>
                <a:ea typeface="Noto Sans SC"/>
                <a:cs typeface="Noto Sans SC"/>
              </a:rPr>
              <a:t>Fokus pembelajaran diarahkan agar mahasiswa memiliki kemampuan profesional dalam mengevaluasi konsistensi, relevansi, dan keandalan laporan keuangan pemerintah berdasarkan regulasi yang berlaku, seperti PP No. 71 Tahun 2010 tentang standar berbasis akrual.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868437" y="1408011"/>
            <a:ext cx="8553450" cy="1352550"/>
          </a:xfrm>
          <a:prstGeom prst="rect">
            <a:avLst/>
          </a:prstGeom>
          <a:ln/>
        </p:spPr>
        <p:txBody>
          <a:bodyPr vert="horz" wrap="square" lIns="114300" tIns="57150" rIns="114300" bIns="57150" rtlCol="0" anchor="ctr" anchorCtr="0">
            <a:spAutoFit/>
          </a:bodyPr>
          <a:lstStyle/>
          <a:p>
            <a:pPr algn="ctr">
              <a:lnSpc>
                <a:spcPct val="64000"/>
              </a:lnSpc>
              <a:spcBef>
                <a:spcPts val="450"/>
              </a:spcBef>
            </a:pPr>
            <a:r>
              <a:rPr lang="en-US" sz="9225" b="1">
                <a:solidFill>
                  <a:srgbClr val="4F5088">
                    <a:alpha val="100000"/>
                  </a:srgbClr>
                </a:solidFill>
                <a:latin typeface="Noto Sans SC"/>
                <a:ea typeface="Noto Sans SC"/>
                <a:cs typeface="Noto Sans SC"/>
              </a:rPr>
              <a:t>02</a:t>
            </a:r>
          </a:p>
        </p:txBody>
      </p:sp>
      <p:sp>
        <p:nvSpPr>
          <p:cNvPr id="3" name="TextBox 3"/>
          <p:cNvSpPr txBox="1"/>
          <p:nvPr/>
        </p:nvSpPr>
        <p:spPr>
          <a:xfrm>
            <a:off x="2216099" y="3124200"/>
            <a:ext cx="7858125" cy="1857375"/>
          </a:xfrm>
          <a:prstGeom prst="rect">
            <a:avLst/>
          </a:prstGeom>
          <a:ln/>
        </p:spPr>
        <p:txBody>
          <a:bodyPr vert="horz" wrap="square" lIns="114300" tIns="57150" rIns="114300" bIns="57150" rtlCol="0" anchor="t" anchorCtr="0">
            <a:spAutoFit/>
          </a:bodyPr>
          <a:lstStyle/>
          <a:p>
            <a:pPr algn="ctr">
              <a:lnSpc>
                <a:spcPct val="120000"/>
              </a:lnSpc>
              <a:spcBef>
                <a:spcPts val="450"/>
              </a:spcBef>
            </a:pPr>
            <a:r>
              <a:rPr lang="en-US" sz="4575" b="1">
                <a:solidFill>
                  <a:srgbClr val="1F1F1F">
                    <a:alpha val="100000"/>
                  </a:srgbClr>
                </a:solidFill>
                <a:latin typeface="Noto Sans SC"/>
                <a:ea typeface="Noto Sans SC"/>
                <a:cs typeface="Noto Sans SC"/>
              </a:rPr>
              <a:t>Peran Utama Standar Akuntansi Pemerintahan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l="36751" r="36751"/>
          <a:stretch>
            <a:fillRect/>
          </a:stretch>
        </p:blipFill>
        <p:spPr>
          <a:xfrm>
            <a:off x="640619" y="1239230"/>
            <a:ext cx="2397494" cy="5044771"/>
          </a:xfrm>
          <a:prstGeom prst="rect">
            <a:avLst/>
          </a:prstGeom>
        </p:spPr>
      </p:pic>
      <p:sp>
        <p:nvSpPr>
          <p:cNvPr id="3" name="TextBox 3"/>
          <p:cNvSpPr txBox="1"/>
          <p:nvPr/>
        </p:nvSpPr>
        <p:spPr>
          <a:xfrm>
            <a:off x="476023" y="265328"/>
            <a:ext cx="11239500" cy="942975"/>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Fungsi bagi Akuntan dan Auditor</a:t>
            </a:r>
          </a:p>
        </p:txBody>
      </p:sp>
      <p:sp>
        <p:nvSpPr>
          <p:cNvPr id="4" name="AutoShape 4"/>
          <p:cNvSpPr/>
          <p:nvPr/>
        </p:nvSpPr>
        <p:spPr>
          <a:xfrm>
            <a:off x="2651850" y="4787018"/>
            <a:ext cx="701468" cy="550104"/>
          </a:xfrm>
          <a:prstGeom prst="rect">
            <a:avLst/>
          </a:prstGeom>
          <a:solidFill>
            <a:schemeClr val="accent1">
              <a:alpha val="100000"/>
            </a:schemeClr>
          </a:solidFill>
          <a:ln/>
        </p:spPr>
      </p:sp>
      <p:sp>
        <p:nvSpPr>
          <p:cNvPr id="5" name="AutoShape 5"/>
          <p:cNvSpPr/>
          <p:nvPr/>
        </p:nvSpPr>
        <p:spPr>
          <a:xfrm>
            <a:off x="2651850" y="3018088"/>
            <a:ext cx="701468" cy="550104"/>
          </a:xfrm>
          <a:prstGeom prst="rect">
            <a:avLst/>
          </a:prstGeom>
          <a:solidFill>
            <a:schemeClr val="accent1">
              <a:alpha val="100000"/>
            </a:schemeClr>
          </a:solidFill>
          <a:ln/>
        </p:spPr>
      </p:sp>
      <p:sp>
        <p:nvSpPr>
          <p:cNvPr id="6" name="AutoShape 6"/>
          <p:cNvSpPr/>
          <p:nvPr/>
        </p:nvSpPr>
        <p:spPr>
          <a:xfrm>
            <a:off x="2651850" y="1237957"/>
            <a:ext cx="701468" cy="550104"/>
          </a:xfrm>
          <a:prstGeom prst="rect">
            <a:avLst/>
          </a:prstGeom>
          <a:solidFill>
            <a:schemeClr val="accent1">
              <a:alpha val="100000"/>
            </a:schemeClr>
          </a:solidFill>
          <a:ln/>
        </p:spPr>
      </p:sp>
      <p:sp>
        <p:nvSpPr>
          <p:cNvPr id="7" name="TextBox 7"/>
          <p:cNvSpPr txBox="1"/>
          <p:nvPr/>
        </p:nvSpPr>
        <p:spPr>
          <a:xfrm>
            <a:off x="3729047" y="1165346"/>
            <a:ext cx="6286500" cy="695325"/>
          </a:xfrm>
          <a:prstGeom prst="rect">
            <a:avLst/>
          </a:prstGeom>
          <a:ln/>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Pedoman penyusunan laporan keuangan</a:t>
            </a:r>
          </a:p>
        </p:txBody>
      </p:sp>
      <p:sp>
        <p:nvSpPr>
          <p:cNvPr id="8" name="TextBox 8"/>
          <p:cNvSpPr txBox="1"/>
          <p:nvPr/>
        </p:nvSpPr>
        <p:spPr>
          <a:xfrm>
            <a:off x="3729047" y="1788061"/>
            <a:ext cx="8249905" cy="1081445"/>
          </a:xfrm>
          <a:prstGeom prst="rect">
            <a:avLst/>
          </a:prstGeom>
          <a:ln/>
        </p:spPr>
        <p:txBody>
          <a:bodyPr vert="horz" wrap="square" lIns="123825" tIns="123825" rIns="57150" bIns="123825" rtlCol="0" anchor="t" anchorCtr="0">
            <a:noAutofit/>
          </a:bodyPr>
          <a:lstStyle/>
          <a:p>
            <a:pPr>
              <a:lnSpc>
                <a:spcPct val="140000"/>
              </a:lnSpc>
            </a:pPr>
            <a:r>
              <a:rPr lang="en-US" sz="1425">
                <a:solidFill>
                  <a:schemeClr val="dk1">
                    <a:alpha val="100000"/>
                  </a:schemeClr>
                </a:solidFill>
                <a:latin typeface="Noto Sans SC"/>
                <a:ea typeface="Noto Sans SC"/>
                <a:cs typeface="Noto Sans SC"/>
              </a:rPr>
              <a:t> Standar berfungsi sebagai prosedur kerja teknis bagi akuntan pemerintahan dalam merangkum serta menyajikan data keuangan lembaga secara sistematis dan terstruktur sesuai ketentuan yang berlaku.</a:t>
            </a:r>
          </a:p>
        </p:txBody>
      </p:sp>
      <p:sp>
        <p:nvSpPr>
          <p:cNvPr id="9" name="AutoShape 9"/>
          <p:cNvSpPr/>
          <p:nvPr/>
        </p:nvSpPr>
        <p:spPr>
          <a:xfrm>
            <a:off x="3086434" y="4787018"/>
            <a:ext cx="550104" cy="550104"/>
          </a:xfrm>
          <a:prstGeom prst="ellipse">
            <a:avLst/>
          </a:prstGeom>
          <a:solidFill>
            <a:schemeClr val="accent1">
              <a:alpha val="100000"/>
            </a:schemeClr>
          </a:solidFill>
          <a:ln/>
        </p:spPr>
      </p:sp>
      <p:sp>
        <p:nvSpPr>
          <p:cNvPr id="10" name="AutoShape 10"/>
          <p:cNvSpPr/>
          <p:nvPr/>
        </p:nvSpPr>
        <p:spPr>
          <a:xfrm>
            <a:off x="2368630" y="4787018"/>
            <a:ext cx="550104" cy="550104"/>
          </a:xfrm>
          <a:prstGeom prst="ellipse">
            <a:avLst/>
          </a:prstGeom>
          <a:solidFill>
            <a:schemeClr val="accent1">
              <a:alpha val="100000"/>
            </a:schemeClr>
          </a:solidFill>
          <a:ln/>
        </p:spPr>
      </p:sp>
      <p:sp>
        <p:nvSpPr>
          <p:cNvPr id="11" name="AutoShape 11"/>
          <p:cNvSpPr/>
          <p:nvPr/>
        </p:nvSpPr>
        <p:spPr>
          <a:xfrm>
            <a:off x="3086434" y="3018088"/>
            <a:ext cx="550104" cy="550104"/>
          </a:xfrm>
          <a:prstGeom prst="ellipse">
            <a:avLst/>
          </a:prstGeom>
          <a:solidFill>
            <a:schemeClr val="accent1">
              <a:alpha val="100000"/>
            </a:schemeClr>
          </a:solidFill>
          <a:ln/>
        </p:spPr>
      </p:sp>
      <p:sp>
        <p:nvSpPr>
          <p:cNvPr id="12" name="AutoShape 12"/>
          <p:cNvSpPr/>
          <p:nvPr/>
        </p:nvSpPr>
        <p:spPr>
          <a:xfrm>
            <a:off x="2368630" y="3018088"/>
            <a:ext cx="550104" cy="550104"/>
          </a:xfrm>
          <a:prstGeom prst="ellipse">
            <a:avLst/>
          </a:prstGeom>
          <a:solidFill>
            <a:schemeClr val="accent1">
              <a:alpha val="100000"/>
            </a:schemeClr>
          </a:solidFill>
          <a:ln/>
        </p:spPr>
      </p:sp>
      <p:sp>
        <p:nvSpPr>
          <p:cNvPr id="13" name="AutoShape 13"/>
          <p:cNvSpPr/>
          <p:nvPr/>
        </p:nvSpPr>
        <p:spPr>
          <a:xfrm>
            <a:off x="3086434" y="1237957"/>
            <a:ext cx="550104" cy="550104"/>
          </a:xfrm>
          <a:prstGeom prst="ellipse">
            <a:avLst/>
          </a:prstGeom>
          <a:solidFill>
            <a:schemeClr val="accent1">
              <a:alpha val="100000"/>
            </a:schemeClr>
          </a:solidFill>
          <a:ln/>
        </p:spPr>
      </p:sp>
      <p:sp>
        <p:nvSpPr>
          <p:cNvPr id="14" name="AutoShape 14"/>
          <p:cNvSpPr/>
          <p:nvPr/>
        </p:nvSpPr>
        <p:spPr>
          <a:xfrm>
            <a:off x="2368630" y="1237957"/>
            <a:ext cx="550104" cy="550104"/>
          </a:xfrm>
          <a:prstGeom prst="ellipse">
            <a:avLst/>
          </a:prstGeom>
          <a:solidFill>
            <a:schemeClr val="accent1">
              <a:alpha val="100000"/>
            </a:schemeClr>
          </a:solidFill>
          <a:ln/>
        </p:spPr>
      </p:sp>
      <p:sp>
        <p:nvSpPr>
          <p:cNvPr id="15" name="TextBox 15"/>
          <p:cNvSpPr txBox="1"/>
          <p:nvPr/>
        </p:nvSpPr>
        <p:spPr>
          <a:xfrm>
            <a:off x="2619589" y="4825850"/>
            <a:ext cx="765990" cy="472440"/>
          </a:xfrm>
          <a:prstGeom prst="rect">
            <a:avLst/>
          </a:prstGeom>
          <a:ln/>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03</a:t>
            </a:r>
          </a:p>
        </p:txBody>
      </p:sp>
      <p:sp>
        <p:nvSpPr>
          <p:cNvPr id="16" name="TextBox 16"/>
          <p:cNvSpPr txBox="1"/>
          <p:nvPr/>
        </p:nvSpPr>
        <p:spPr>
          <a:xfrm>
            <a:off x="2619589" y="3056920"/>
            <a:ext cx="765990" cy="472440"/>
          </a:xfrm>
          <a:prstGeom prst="rect">
            <a:avLst/>
          </a:prstGeom>
          <a:ln/>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02</a:t>
            </a:r>
          </a:p>
        </p:txBody>
      </p:sp>
      <p:sp>
        <p:nvSpPr>
          <p:cNvPr id="17" name="TextBox 17"/>
          <p:cNvSpPr txBox="1"/>
          <p:nvPr/>
        </p:nvSpPr>
        <p:spPr>
          <a:xfrm>
            <a:off x="2619589" y="1276789"/>
            <a:ext cx="765990" cy="472440"/>
          </a:xfrm>
          <a:prstGeom prst="rect">
            <a:avLst/>
          </a:prstGeom>
          <a:ln/>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01</a:t>
            </a:r>
          </a:p>
        </p:txBody>
      </p:sp>
      <p:sp>
        <p:nvSpPr>
          <p:cNvPr id="18" name="TextBox 18"/>
          <p:cNvSpPr txBox="1"/>
          <p:nvPr/>
        </p:nvSpPr>
        <p:spPr>
          <a:xfrm>
            <a:off x="3729047" y="2951620"/>
            <a:ext cx="6286500" cy="695325"/>
          </a:xfrm>
          <a:prstGeom prst="rect">
            <a:avLst/>
          </a:prstGeom>
          <a:ln/>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Parameter penilaian bagi auditor</a:t>
            </a:r>
          </a:p>
        </p:txBody>
      </p:sp>
      <p:sp>
        <p:nvSpPr>
          <p:cNvPr id="19" name="TextBox 19"/>
          <p:cNvSpPr txBox="1"/>
          <p:nvPr/>
        </p:nvSpPr>
        <p:spPr>
          <a:xfrm>
            <a:off x="3729047" y="3574334"/>
            <a:ext cx="8249905" cy="1081445"/>
          </a:xfrm>
          <a:prstGeom prst="rect">
            <a:avLst/>
          </a:prstGeom>
          <a:ln/>
        </p:spPr>
        <p:txBody>
          <a:bodyPr vert="horz" wrap="square" lIns="123825" tIns="123825" rIns="57150" bIns="123825" rtlCol="0" anchor="t" anchorCtr="0">
            <a:noAutofit/>
          </a:bodyPr>
          <a:lstStyle/>
          <a:p>
            <a:pPr>
              <a:lnSpc>
                <a:spcPct val="140000"/>
              </a:lnSpc>
            </a:pPr>
            <a:r>
              <a:rPr lang="en-US" sz="1425">
                <a:solidFill>
                  <a:schemeClr val="dk1">
                    <a:alpha val="100000"/>
                  </a:schemeClr>
                </a:solidFill>
                <a:latin typeface="Noto Sans SC"/>
                <a:ea typeface="Noto Sans SC"/>
                <a:cs typeface="Noto Sans SC"/>
              </a:rPr>
              <a:t> Auditor menggunakan standar ini sebagai dasar pengambilan keputusan untuk menguji dan menentukan apakah penyajian laporan keuangan telah sesuai atau menyimpang dari prinsip akuntansi yang ditetapkan.</a:t>
            </a:r>
          </a:p>
        </p:txBody>
      </p:sp>
      <p:sp>
        <p:nvSpPr>
          <p:cNvPr id="20" name="TextBox 20"/>
          <p:cNvSpPr txBox="1"/>
          <p:nvPr/>
        </p:nvSpPr>
        <p:spPr>
          <a:xfrm>
            <a:off x="3729047" y="4737324"/>
            <a:ext cx="6286500" cy="695325"/>
          </a:xfrm>
          <a:prstGeom prst="rect">
            <a:avLst/>
          </a:prstGeom>
          <a:ln/>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Tolak ukur pengembangan sistem</a:t>
            </a:r>
          </a:p>
        </p:txBody>
      </p:sp>
      <p:sp>
        <p:nvSpPr>
          <p:cNvPr id="21" name="TextBox 21"/>
          <p:cNvSpPr txBox="1"/>
          <p:nvPr/>
        </p:nvSpPr>
        <p:spPr>
          <a:xfrm>
            <a:off x="3729047" y="5360039"/>
            <a:ext cx="8249905" cy="1081445"/>
          </a:xfrm>
          <a:prstGeom prst="rect">
            <a:avLst/>
          </a:prstGeom>
          <a:ln/>
        </p:spPr>
        <p:txBody>
          <a:bodyPr vert="horz" wrap="square" lIns="123825" tIns="123825" rIns="57150" bIns="123825" rtlCol="0" anchor="t" anchorCtr="0">
            <a:noAutofit/>
          </a:bodyPr>
          <a:lstStyle/>
          <a:p>
            <a:pPr>
              <a:lnSpc>
                <a:spcPct val="140000"/>
              </a:lnSpc>
            </a:pPr>
            <a:r>
              <a:rPr lang="en-US" sz="1425">
                <a:solidFill>
                  <a:schemeClr val="dk1">
                    <a:alpha val="100000"/>
                  </a:schemeClr>
                </a:solidFill>
                <a:latin typeface="Noto Sans SC"/>
                <a:ea typeface="Noto Sans SC"/>
                <a:cs typeface="Noto Sans SC"/>
              </a:rPr>
              <a:t> Standar menjadi referensi utama dalam merancang sistem akuntansi pemerintahan, memastikan bahwa setiap output yang dihasilkan oleh sistem tersebut senantiasa mematuhi ketetapan akuntansi yang legal.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Menjamin Konsistensi dan Komparabilitas</a:t>
            </a:r>
          </a:p>
          <a:p>
            <a:pPr>
              <a:lnSpc>
                <a:spcPct val="140000"/>
              </a:lnSpc>
            </a:pPr>
            <a:r>
              <a:rPr lang="en-US" sz="1500">
                <a:solidFill>
                  <a:schemeClr val="dk1">
                    <a:alpha val="100000"/>
                  </a:schemeClr>
                </a:solidFill>
                <a:latin typeface="Noto Sans SC"/>
                <a:ea typeface="Noto Sans SC"/>
                <a:cs typeface="Noto Sans SC"/>
              </a:rPr>
              <a:t>Standar Akuntansi Pemerintahan berfungsi sebagai prosedur baku bagi akuntan dalam menyusun laporan keuangan guna memastikan konsistensi penyajian serta memungkinkan perbandingan kinerja antar periode maupun antar entitas secara akurat dan sistematis.</a:t>
            </a:r>
          </a:p>
          <a:p>
            <a:pPr>
              <a:lnSpc>
                <a:spcPct val="140000"/>
              </a:lnSpc>
            </a:pPr>
            <a:r>
              <a:rPr lang="en-US" sz="1500" b="1">
                <a:solidFill>
                  <a:schemeClr val="accent1">
                    <a:alpha val="100000"/>
                  </a:schemeClr>
                </a:solidFill>
                <a:latin typeface="Noto Sans SC"/>
                <a:ea typeface="Noto Sans SC"/>
                <a:cs typeface="Noto Sans SC"/>
              </a:rPr>
              <a:t>Mewujudkan Relevansi dan Keandalan</a:t>
            </a:r>
          </a:p>
          <a:p>
            <a:pPr>
              <a:lnSpc>
                <a:spcPct val="140000"/>
              </a:lnSpc>
            </a:pPr>
            <a:r>
              <a:rPr lang="en-US" sz="1500">
                <a:solidFill>
                  <a:schemeClr val="dk1">
                    <a:alpha val="100000"/>
                  </a:schemeClr>
                </a:solidFill>
                <a:latin typeface="Noto Sans SC"/>
                <a:ea typeface="Noto Sans SC"/>
                <a:cs typeface="Noto Sans SC"/>
              </a:rPr>
              <a:t>Penerapan standar memastikan bahwa informasi yang disajikan dalam laporan keuangan memiliki tingkat relevansi yang tinggi bagi kebutuhan pengguna dan dapat diandalkan sebagai dasar pengambilan keputusan ekonomi maupun politik yang krusial.</a:t>
            </a:r>
          </a:p>
        </p:txBody>
      </p:sp>
      <p:pic>
        <p:nvPicPr>
          <p:cNvPr id="3" name="Picture 3"/>
          <p:cNvPicPr>
            <a:picLocks noChangeAspect="1"/>
          </p:cNvPicPr>
          <p:nvPr/>
        </p:nvPicPr>
        <p:blipFill>
          <a:blip r:embed="rId3">
            <a:alphaModFix/>
          </a:blip>
          <a:srcRect l="16667" r="16667"/>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Peningkatan Mutu Laporan Keuangan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Meningkatkan Transparansi dan Pemahaman</a:t>
            </a:r>
          </a:p>
          <a:p>
            <a:pPr>
              <a:lnSpc>
                <a:spcPct val="140000"/>
              </a:lnSpc>
            </a:pPr>
            <a:r>
              <a:rPr lang="en-US" sz="1400">
                <a:solidFill>
                  <a:srgbClr val="FFFFFF">
                    <a:alpha val="100000"/>
                  </a:srgbClr>
                </a:solidFill>
                <a:latin typeface="Noto Sans SC"/>
                <a:ea typeface="Noto Sans SC"/>
                <a:cs typeface="Noto Sans SC"/>
              </a:rPr>
              <a:t>Melalui regulasi seperti Catatan atas Laporan Keuangan, standar ini memberikan keterbukaan informasi yang lebih baik bagi masyarakat serta memudahkan para pemakai laporan dalam memahami implementasi dan realisasi informasi keuangan pemerintah secara komprehensif.</a:t>
            </a:r>
          </a:p>
          <a:p>
            <a:pPr>
              <a:lnSpc>
                <a:spcPct val="140000"/>
              </a:lnSpc>
            </a:pPr>
            <a:r>
              <a:rPr lang="en-US" sz="1400" b="1">
                <a:solidFill>
                  <a:srgbClr val="FFFFFF">
                    <a:alpha val="100000"/>
                  </a:srgbClr>
                </a:solidFill>
                <a:latin typeface="Noto Sans SC"/>
                <a:ea typeface="Noto Sans SC"/>
                <a:cs typeface="Noto Sans SC"/>
              </a:rPr>
              <a:t>Menjadi Tolak Ukur Kualitas Audit</a:t>
            </a:r>
          </a:p>
          <a:p>
            <a:pPr>
              <a:lnSpc>
                <a:spcPct val="140000"/>
              </a:lnSpc>
            </a:pPr>
            <a:r>
              <a:rPr lang="en-US" sz="1400">
                <a:solidFill>
                  <a:srgbClr val="FFFFFF">
                    <a:alpha val="100000"/>
                  </a:srgbClr>
                </a:solidFill>
                <a:latin typeface="Noto Sans SC"/>
                <a:ea typeface="Noto Sans SC"/>
                <a:cs typeface="Noto Sans SC"/>
              </a:rPr>
              <a:t>Standar ini berperan sebagai dasar bagi auditor untuk menentukan kesesuaian penyajian laporan keuangan, sehingga integritas data keuangan tetap terjaga melalui proses penilaian yang profesional, logis, dan sesuai dengan ketentuan perundang-undangan.</a:t>
            </a:r>
          </a:p>
        </p:txBody>
      </p:sp>
      <p:pic>
        <p:nvPicPr>
          <p:cNvPr id="4" name="Picture 4"/>
          <p:cNvPicPr>
            <a:picLocks noChangeAspect="1"/>
          </p:cNvPicPr>
          <p:nvPr/>
        </p:nvPicPr>
        <p:blipFill>
          <a:blip r:embed="rId3"/>
          <a:srcRect l="24885" r="24885"/>
          <a:stretch>
            <a:fillRect/>
          </a:stretch>
        </p:blipFill>
        <p:spPr>
          <a:xfrm>
            <a:off x="7363633" y="1205163"/>
            <a:ext cx="4828367"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Peningkatan Mutu Laporan Keuangan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3731" y="1707455"/>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Standar mengatur pengakuan transaksi terhadap akun aset, kewajiban, ekuitas, pendapatan, dan beban menggunakan sistem akrual. Hal ini memastikan setiap peristiwa ekonomi dicatat pada saat terjadinya hak dan kewajiban.</a:t>
            </a:r>
          </a:p>
        </p:txBody>
      </p:sp>
      <p:pic>
        <p:nvPicPr>
          <p:cNvPr id="3" name="Picture 3"/>
          <p:cNvPicPr>
            <a:picLocks noChangeAspect="1"/>
          </p:cNvPicPr>
          <p:nvPr/>
        </p:nvPicPr>
        <p:blipFill>
          <a:blip r:embed="rId3">
            <a:alphaModFix/>
          </a:blip>
          <a:srcRect l="34403" r="34403"/>
          <a:stretch>
            <a:fillRect/>
          </a:stretch>
        </p:blipFill>
        <p:spPr>
          <a:xfrm>
            <a:off x="8969009" y="1328023"/>
            <a:ext cx="2420771" cy="4888921"/>
          </a:xfrm>
          <a:prstGeom prst="rect">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Dasar Pengukuran dan Pengakuan</a:t>
            </a:r>
          </a:p>
        </p:txBody>
      </p:sp>
      <p:sp>
        <p:nvSpPr>
          <p:cNvPr id="5" name="TextBox 5"/>
          <p:cNvSpPr txBox="1"/>
          <p:nvPr/>
        </p:nvSpPr>
        <p:spPr>
          <a:xfrm>
            <a:off x="503731" y="1268717"/>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Kriteria Pengakuan Transaksi</a:t>
            </a:r>
          </a:p>
        </p:txBody>
      </p:sp>
      <p:sp>
        <p:nvSpPr>
          <p:cNvPr id="6" name="TextBox 6"/>
          <p:cNvSpPr txBox="1"/>
          <p:nvPr/>
        </p:nvSpPr>
        <p:spPr>
          <a:xfrm>
            <a:off x="497335" y="3427906"/>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Pengukuran dilakukan untuk menentukan nilai moneter dari sebuah transaksi terhadap akun tertentu dalam laporan keuangan. Proses ini krusial untuk menjaga konsistensi dan keandalan nilai yang disajikan kepada publik.</a:t>
            </a:r>
          </a:p>
        </p:txBody>
      </p:sp>
      <p:sp>
        <p:nvSpPr>
          <p:cNvPr id="7" name="TextBox 7"/>
          <p:cNvSpPr txBox="1"/>
          <p:nvPr/>
        </p:nvSpPr>
        <p:spPr>
          <a:xfrm>
            <a:off x="497335" y="2989168"/>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Dasar Pengukuran Akun</a:t>
            </a:r>
          </a:p>
        </p:txBody>
      </p:sp>
      <p:sp>
        <p:nvSpPr>
          <p:cNvPr id="8" name="TextBox 8"/>
          <p:cNvSpPr txBox="1"/>
          <p:nvPr/>
        </p:nvSpPr>
        <p:spPr>
          <a:xfrm>
            <a:off x="490939" y="5118361"/>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Standar memberikan pedoman dalam menilai masing-masing akun yang dilaporkan agar mencerminkan kondisi ekonomi yang sebenarnya. Penilaian yang akurat mendukung transparansi dan akuntabilitas kinerja lembaga pemerintah secara menyeluruh.</a:t>
            </a:r>
          </a:p>
        </p:txBody>
      </p:sp>
      <p:sp>
        <p:nvSpPr>
          <p:cNvPr id="9" name="TextBox 9"/>
          <p:cNvSpPr txBox="1"/>
          <p:nvPr/>
        </p:nvSpPr>
        <p:spPr>
          <a:xfrm>
            <a:off x="490939" y="4679623"/>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Penilaian Akun Laporan Keuangan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3560913" y="1312852"/>
            <a:ext cx="7804501" cy="762000"/>
          </a:xfrm>
          <a:prstGeom prst="rect">
            <a:avLst/>
          </a:prstGeom>
          <a:ln/>
        </p:spPr>
        <p:txBody>
          <a:bodyPr vert="horz" wrap="square" lIns="123825" tIns="123825" rIns="57150" bIns="123825" rtlCol="0" anchor="t" anchorCtr="0">
            <a:noAutofit/>
          </a:bodyPr>
          <a:lstStyle/>
          <a:p>
            <a:pPr>
              <a:lnSpc>
                <a:spcPct val="120000"/>
              </a:lnSpc>
            </a:pPr>
            <a:r>
              <a:rPr lang="en-US" sz="2400" b="1">
                <a:solidFill>
                  <a:schemeClr val="accent1">
                    <a:alpha val="100000"/>
                  </a:schemeClr>
                </a:solidFill>
                <a:latin typeface="Noto Sans SC"/>
                <a:ea typeface="Noto Sans SC"/>
                <a:cs typeface="Noto Sans SC"/>
              </a:rPr>
              <a:t>Basis Akrual dalam Pelaporan</a:t>
            </a:r>
          </a:p>
        </p:txBody>
      </p:sp>
      <p:cxnSp>
        <p:nvCxnSpPr>
          <p:cNvPr id="3" name="Connector 3"/>
          <p:cNvCxnSpPr/>
          <p:nvPr/>
        </p:nvCxnSpPr>
        <p:spPr>
          <a:xfrm>
            <a:off x="1197254" y="5988003"/>
            <a:ext cx="10998321"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4" name="TextBox 4"/>
          <p:cNvSpPr txBox="1"/>
          <p:nvPr/>
        </p:nvSpPr>
        <p:spPr>
          <a:xfrm>
            <a:off x="3560913" y="1927072"/>
            <a:ext cx="7804501" cy="120396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Pengakuan pendapatan dan beban dilakukan saat timbulnya hak atau aliran sumber daya ekonomi, bukan hanya saat kas berpindah. Pendekatan ini memberikan gambaran kinerja operasional yang lebih komprehensif dan sistematis.</a:t>
            </a:r>
          </a:p>
        </p:txBody>
      </p:sp>
      <p:sp>
        <p:nvSpPr>
          <p:cNvPr id="5" name="TextBox 5"/>
          <p:cNvSpPr txBox="1"/>
          <p:nvPr/>
        </p:nvSpPr>
        <p:spPr>
          <a:xfrm>
            <a:off x="1183473" y="3943665"/>
            <a:ext cx="7806355" cy="762000"/>
          </a:xfrm>
          <a:prstGeom prst="rect">
            <a:avLst/>
          </a:prstGeom>
          <a:ln/>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Pengungkapan Informasi Keuangan</a:t>
            </a:r>
          </a:p>
        </p:txBody>
      </p:sp>
      <p:sp>
        <p:nvSpPr>
          <p:cNvPr id="6" name="TextBox 6"/>
          <p:cNvSpPr txBox="1"/>
          <p:nvPr/>
        </p:nvSpPr>
        <p:spPr>
          <a:xfrm>
            <a:off x="1183473" y="4571667"/>
            <a:ext cx="7806355" cy="120396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Standar menetapkan prosedur pelaporan dan pengungkapan secara profesional untuk meningkatkan pemahaman pengguna. Hal ini memastikan informasi dalam laporan keuangan memiliki tingkat relevansi dan daya banding yang tinggi.</a:t>
            </a:r>
          </a:p>
        </p:txBody>
      </p:sp>
      <p:cxnSp>
        <p:nvCxnSpPr>
          <p:cNvPr id="7" name="Connector 7"/>
          <p:cNvCxnSpPr/>
          <p:nvPr/>
        </p:nvCxnSpPr>
        <p:spPr>
          <a:xfrm>
            <a:off x="3574694" y="3297546"/>
            <a:ext cx="8614217"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Dasar Pengukuran dan Pengakuan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868437" y="1408011"/>
            <a:ext cx="8553450" cy="1352550"/>
          </a:xfrm>
          <a:prstGeom prst="rect">
            <a:avLst/>
          </a:prstGeom>
          <a:ln/>
        </p:spPr>
        <p:txBody>
          <a:bodyPr vert="horz" wrap="square" lIns="114300" tIns="57150" rIns="114300" bIns="57150" rtlCol="0" anchor="ctr" anchorCtr="0">
            <a:spAutoFit/>
          </a:bodyPr>
          <a:lstStyle/>
          <a:p>
            <a:pPr algn="ctr">
              <a:lnSpc>
                <a:spcPct val="64000"/>
              </a:lnSpc>
              <a:spcBef>
                <a:spcPts val="450"/>
              </a:spcBef>
            </a:pPr>
            <a:r>
              <a:rPr lang="en-US" sz="9225" b="1">
                <a:solidFill>
                  <a:srgbClr val="4F5088">
                    <a:alpha val="100000"/>
                  </a:srgbClr>
                </a:solidFill>
                <a:latin typeface="Noto Sans SC"/>
                <a:ea typeface="Noto Sans SC"/>
                <a:cs typeface="Noto Sans SC"/>
              </a:rPr>
              <a:t>03</a:t>
            </a:r>
          </a:p>
        </p:txBody>
      </p:sp>
      <p:sp>
        <p:nvSpPr>
          <p:cNvPr id="3" name="TextBox 3"/>
          <p:cNvSpPr txBox="1"/>
          <p:nvPr/>
        </p:nvSpPr>
        <p:spPr>
          <a:xfrm>
            <a:off x="2216099" y="3124200"/>
            <a:ext cx="7858125" cy="1857375"/>
          </a:xfrm>
          <a:prstGeom prst="rect">
            <a:avLst/>
          </a:prstGeom>
          <a:ln/>
        </p:spPr>
        <p:txBody>
          <a:bodyPr vert="horz" wrap="square" lIns="114300" tIns="57150" rIns="114300" bIns="57150" rtlCol="0" anchor="t" anchorCtr="0">
            <a:spAutoFit/>
          </a:bodyPr>
          <a:lstStyle/>
          <a:p>
            <a:pPr algn="ctr">
              <a:lnSpc>
                <a:spcPct val="120000"/>
              </a:lnSpc>
              <a:spcBef>
                <a:spcPts val="450"/>
              </a:spcBef>
            </a:pPr>
            <a:r>
              <a:rPr lang="en-US" sz="4575" b="1">
                <a:solidFill>
                  <a:srgbClr val="1F1F1F">
                    <a:alpha val="100000"/>
                  </a:srgbClr>
                </a:solidFill>
                <a:latin typeface="Noto Sans SC"/>
                <a:ea typeface="Noto Sans SC"/>
                <a:cs typeface="Noto Sans SC"/>
              </a:rPr>
              <a:t>Standar Akuntansi Pemerintahan di Indonesia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SAP Kas Menuju Akrual Berdasarkan PP 24 Tahun 2005</a:t>
            </a:r>
          </a:p>
        </p:txBody>
      </p:sp>
      <p:sp>
        <p:nvSpPr>
          <p:cNvPr id="3" name="AutoShape 3"/>
          <p:cNvSpPr/>
          <p:nvPr/>
        </p:nvSpPr>
        <p:spPr>
          <a:xfrm>
            <a:off x="974058" y="1246531"/>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4" name="AutoShape 4"/>
          <p:cNvSpPr/>
          <p:nvPr/>
        </p:nvSpPr>
        <p:spPr>
          <a:xfrm rot="1800000">
            <a:off x="569611" y="1606273"/>
            <a:ext cx="808893" cy="701803"/>
          </a:xfrm>
          <a:prstGeom prst="hexagon">
            <a:avLst>
              <a:gd name="adj" fmla="val 28663"/>
              <a:gd name="vf" fmla="val 115470"/>
            </a:avLst>
          </a:prstGeom>
          <a:solidFill>
            <a:schemeClr val="accent1">
              <a:alpha val="100000"/>
            </a:schemeClr>
          </a:solidFill>
          <a:ln/>
        </p:spPr>
      </p:sp>
      <p:sp>
        <p:nvSpPr>
          <p:cNvPr id="5" name="AutoShape 5"/>
          <p:cNvSpPr/>
          <p:nvPr/>
        </p:nvSpPr>
        <p:spPr>
          <a:xfrm>
            <a:off x="444528" y="1626422"/>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01</a:t>
            </a:r>
            <a:endParaRPr lang="en-US" sz="1100"/>
          </a:p>
        </p:txBody>
      </p:sp>
      <p:sp>
        <p:nvSpPr>
          <p:cNvPr id="6" name="TextBox 6"/>
          <p:cNvSpPr txBox="1"/>
          <p:nvPr/>
        </p:nvSpPr>
        <p:spPr>
          <a:xfrm>
            <a:off x="1764307" y="1768865"/>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Menggunakan standar yang mencatat transaksi pendapatan, belanja, dan pembiayaan secara basis kas, sementara akun aset, kewajiban, dan ekuitas dana tetap diungkapkan menggunakan basis akrual dalam laporan keuangan.</a:t>
            </a:r>
          </a:p>
        </p:txBody>
      </p:sp>
      <p:sp>
        <p:nvSpPr>
          <p:cNvPr id="7" name="TextBox 7"/>
          <p:cNvSpPr txBox="1"/>
          <p:nvPr/>
        </p:nvSpPr>
        <p:spPr>
          <a:xfrm>
            <a:off x="1760497" y="1366658"/>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Penerapan basis campuran dalam pelaporan</a:t>
            </a:r>
          </a:p>
        </p:txBody>
      </p:sp>
      <p:sp>
        <p:nvSpPr>
          <p:cNvPr id="8" name="AutoShape 8"/>
          <p:cNvSpPr/>
          <p:nvPr/>
        </p:nvSpPr>
        <p:spPr>
          <a:xfrm>
            <a:off x="1255826" y="3051285"/>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9" name="AutoShape 9"/>
          <p:cNvSpPr/>
          <p:nvPr/>
        </p:nvSpPr>
        <p:spPr>
          <a:xfrm rot="1800000">
            <a:off x="851379" y="3411028"/>
            <a:ext cx="808893" cy="701803"/>
          </a:xfrm>
          <a:prstGeom prst="hexagon">
            <a:avLst>
              <a:gd name="adj" fmla="val 28663"/>
              <a:gd name="vf" fmla="val 115470"/>
            </a:avLst>
          </a:prstGeom>
          <a:solidFill>
            <a:schemeClr val="accent1">
              <a:alpha val="100000"/>
            </a:schemeClr>
          </a:solidFill>
          <a:ln/>
        </p:spPr>
      </p:sp>
      <p:sp>
        <p:nvSpPr>
          <p:cNvPr id="10" name="AutoShape 10"/>
          <p:cNvSpPr/>
          <p:nvPr/>
        </p:nvSpPr>
        <p:spPr>
          <a:xfrm>
            <a:off x="726296" y="3431176"/>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02</a:t>
            </a:r>
            <a:endParaRPr lang="en-US" sz="1100"/>
          </a:p>
        </p:txBody>
      </p:sp>
      <p:sp>
        <p:nvSpPr>
          <p:cNvPr id="11" name="TextBox 11"/>
          <p:cNvSpPr txBox="1"/>
          <p:nvPr/>
        </p:nvSpPr>
        <p:spPr>
          <a:xfrm>
            <a:off x="2046075" y="3573620"/>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Mencakup elemen penting seperti Kerangka Konseptual, PSAP Penyajian Laporan Keuangan, Laporan Realisasi Anggaran, Laporan Arus Kas, hingga Catatan atas Laporan Keuangan guna memberikan informasi yang relevan bagi para pengguna.</a:t>
            </a:r>
          </a:p>
        </p:txBody>
      </p:sp>
      <p:sp>
        <p:nvSpPr>
          <p:cNvPr id="12" name="TextBox 12"/>
          <p:cNvSpPr txBox="1"/>
          <p:nvPr/>
        </p:nvSpPr>
        <p:spPr>
          <a:xfrm>
            <a:off x="2042265" y="317141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Komponen laporan keuangan yang komprehensif</a:t>
            </a:r>
          </a:p>
        </p:txBody>
      </p:sp>
      <p:sp>
        <p:nvSpPr>
          <p:cNvPr id="13" name="AutoShape 13"/>
          <p:cNvSpPr/>
          <p:nvPr/>
        </p:nvSpPr>
        <p:spPr>
          <a:xfrm>
            <a:off x="1547403" y="4876796"/>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14" name="AutoShape 14"/>
          <p:cNvSpPr/>
          <p:nvPr/>
        </p:nvSpPr>
        <p:spPr>
          <a:xfrm rot="1800000">
            <a:off x="1142957" y="5236539"/>
            <a:ext cx="808893" cy="701803"/>
          </a:xfrm>
          <a:prstGeom prst="hexagon">
            <a:avLst>
              <a:gd name="adj" fmla="val 28663"/>
              <a:gd name="vf" fmla="val 115470"/>
            </a:avLst>
          </a:prstGeom>
          <a:solidFill>
            <a:schemeClr val="accent1">
              <a:alpha val="100000"/>
            </a:schemeClr>
          </a:solidFill>
          <a:ln/>
        </p:spPr>
      </p:sp>
      <p:sp>
        <p:nvSpPr>
          <p:cNvPr id="15" name="AutoShape 15"/>
          <p:cNvSpPr/>
          <p:nvPr/>
        </p:nvSpPr>
        <p:spPr>
          <a:xfrm>
            <a:off x="1017873" y="5256687"/>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03</a:t>
            </a:r>
            <a:endParaRPr lang="en-US" sz="1100"/>
          </a:p>
        </p:txBody>
      </p:sp>
      <p:sp>
        <p:nvSpPr>
          <p:cNvPr id="16" name="TextBox 16"/>
          <p:cNvSpPr txBox="1"/>
          <p:nvPr/>
        </p:nvSpPr>
        <p:spPr>
          <a:xfrm>
            <a:off x="2337652" y="5399131"/>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Didukung oleh berbagai buletin teknis yang mengatur hal-hal spesifik, seperti neraca awal pemerintah, akuntansi penyusutan, piutang, hingga utang, guna memastikan konsistensi dalam penyusunan laporan keuangan daerah dan pusat.</a:t>
            </a:r>
          </a:p>
        </p:txBody>
      </p:sp>
      <p:sp>
        <p:nvSpPr>
          <p:cNvPr id="17" name="TextBox 17"/>
          <p:cNvSpPr txBox="1"/>
          <p:nvPr/>
        </p:nvSpPr>
        <p:spPr>
          <a:xfrm>
            <a:off x="2333842" y="499692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Pedoman teknis melalui buletin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1757109"/>
            <a:ext cx="3238500" cy="4232910"/>
          </a:xfrm>
          <a:prstGeom prst="rect">
            <a:avLst/>
          </a:prstGeom>
          <a:ln/>
        </p:spPr>
        <p:txBody>
          <a:bodyPr vert="horz" wrap="square" lIns="123825" tIns="123825" rIns="57150" bIns="123825" rtlCol="0" anchor="t" anchorCtr="0">
            <a:noAutofit/>
          </a:bodyPr>
          <a:lstStyle/>
          <a:p>
            <a:pPr>
              <a:lnSpc>
                <a:spcPct val="150000"/>
              </a:lnSpc>
            </a:pPr>
            <a:r>
              <a:rPr lang="en-US" sz="1500">
                <a:solidFill>
                  <a:schemeClr val="dk1">
                    <a:alpha val="100000"/>
                  </a:schemeClr>
                </a:solidFill>
                <a:latin typeface="Noto Sans SC"/>
                <a:ea typeface="Noto Sans SC"/>
                <a:cs typeface="Noto Sans SC"/>
              </a:rPr>
              <a:t>Implementasi basis akrual penuh secara menyeluruh: Mewajibkan pencatatan semua akun, termasuk pendapatan, beban, aset, kewajiban, dan ekuitas menggunakan basis akrual, sehingga mampu mencerminkan kondisi ekonomi entitas secara lebih transparan, akurat, dan dapat dipertanggungjawabkan.</a:t>
            </a:r>
          </a:p>
        </p:txBody>
      </p:sp>
      <p:sp>
        <p:nvSpPr>
          <p:cNvPr id="3" name="TextBox 3"/>
          <p:cNvSpPr txBox="1"/>
          <p:nvPr/>
        </p:nvSpPr>
        <p:spPr>
          <a:xfrm>
            <a:off x="4475312" y="1757109"/>
            <a:ext cx="3238500" cy="4232910"/>
          </a:xfrm>
          <a:prstGeom prst="rect">
            <a:avLst/>
          </a:prstGeom>
          <a:ln/>
        </p:spPr>
        <p:txBody>
          <a:bodyPr vert="horz" wrap="square" lIns="123825" tIns="123825" rIns="57150" bIns="123825" rtlCol="0" anchor="t" anchorCtr="0">
            <a:noAutofit/>
          </a:bodyPr>
          <a:lstStyle/>
          <a:p>
            <a:pPr>
              <a:lnSpc>
                <a:spcPct val="150000"/>
              </a:lnSpc>
            </a:pPr>
            <a:r>
              <a:rPr lang="en-US" sz="1500">
                <a:solidFill>
                  <a:schemeClr val="dk1">
                    <a:alpha val="100000"/>
                  </a:schemeClr>
                </a:solidFill>
                <a:latin typeface="Noto Sans SC"/>
                <a:ea typeface="Noto Sans SC"/>
                <a:cs typeface="Noto Sans SC"/>
              </a:rPr>
              <a:t>Peningkatan struktur laporan keuangan: Memperkenalkan PSAP Nomor 12 tentang Laporan Operasional untuk menyajikan kinerja operasional entitas, serta memperbarui standar penyajian laporan lainnya guna meningkatkan kualitas perbandingan antar periode dan antar entitas pelaporan pemerintah.</a:t>
            </a:r>
          </a:p>
        </p:txBody>
      </p:sp>
      <p:sp>
        <p:nvSpPr>
          <p:cNvPr id="4" name="TextBox 4"/>
          <p:cNvSpPr txBox="1"/>
          <p:nvPr/>
        </p:nvSpPr>
        <p:spPr>
          <a:xfrm>
            <a:off x="8474601" y="1757109"/>
            <a:ext cx="3238500" cy="4232910"/>
          </a:xfrm>
          <a:prstGeom prst="rect">
            <a:avLst/>
          </a:prstGeom>
          <a:ln/>
        </p:spPr>
        <p:txBody>
          <a:bodyPr vert="horz" wrap="square" lIns="123825" tIns="123825" rIns="57150" bIns="123825" rtlCol="0" anchor="t" anchorCtr="0">
            <a:noAutofit/>
          </a:bodyPr>
          <a:lstStyle/>
          <a:p>
            <a:pPr>
              <a:lnSpc>
                <a:spcPct val="150000"/>
              </a:lnSpc>
            </a:pPr>
            <a:r>
              <a:rPr lang="en-US" sz="1500">
                <a:solidFill>
                  <a:schemeClr val="dk1">
                    <a:alpha val="100000"/>
                  </a:schemeClr>
                </a:solidFill>
                <a:latin typeface="Noto Sans SC"/>
                <a:ea typeface="Noto Sans SC"/>
                <a:cs typeface="Noto Sans SC"/>
              </a:rPr>
              <a:t>Penguatan akuntabilitas melalui transparansi: Menekankan pentingnya Catatan atas Laporan Keuangan untuk mengungkapkan informasi yang tidak terwadahi dalam laporan utama, termasuk koreksi kesalahan dan peristiwa luar biasa, demi memberikan pemahaman yang lebih baik bagi pemangku kepentingan.</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SAP Akrual Berdasarkan PP 71 Tahun 2010</a:t>
            </a:r>
          </a:p>
        </p:txBody>
      </p:sp>
      <p:sp>
        <p:nvSpPr>
          <p:cNvPr id="6" name="AutoShape 6"/>
          <p:cNvSpPr/>
          <p:nvPr/>
        </p:nvSpPr>
        <p:spPr>
          <a:xfrm>
            <a:off x="4124558" y="1882333"/>
            <a:ext cx="19050" cy="4032000"/>
          </a:xfrm>
          <a:prstGeom prst="rect">
            <a:avLst/>
          </a:prstGeom>
          <a:solidFill>
            <a:schemeClr val="dk1">
              <a:alpha val="8000"/>
            </a:schemeClr>
          </a:solidFill>
          <a:ln/>
        </p:spPr>
      </p:sp>
      <p:sp>
        <p:nvSpPr>
          <p:cNvPr id="7" name="AutoShape 7"/>
          <p:cNvSpPr/>
          <p:nvPr/>
        </p:nvSpPr>
        <p:spPr>
          <a:xfrm>
            <a:off x="8075751" y="1882333"/>
            <a:ext cx="19050" cy="4032000"/>
          </a:xfrm>
          <a:prstGeom prst="rect">
            <a:avLst/>
          </a:prstGeom>
          <a:solidFill>
            <a:schemeClr val="dk1">
              <a:alpha val="8000"/>
            </a:schemeClr>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868437" y="1408011"/>
            <a:ext cx="8553450" cy="1352550"/>
          </a:xfrm>
          <a:prstGeom prst="rect">
            <a:avLst/>
          </a:prstGeom>
          <a:ln/>
        </p:spPr>
        <p:txBody>
          <a:bodyPr vert="horz" wrap="square" lIns="114300" tIns="57150" rIns="114300" bIns="57150" rtlCol="0" anchor="ctr" anchorCtr="0">
            <a:spAutoFit/>
          </a:bodyPr>
          <a:lstStyle/>
          <a:p>
            <a:pPr algn="ctr">
              <a:lnSpc>
                <a:spcPct val="64000"/>
              </a:lnSpc>
              <a:spcBef>
                <a:spcPts val="450"/>
              </a:spcBef>
            </a:pPr>
            <a:r>
              <a:rPr lang="en-US" sz="9225" b="1">
                <a:solidFill>
                  <a:srgbClr val="4F5088">
                    <a:alpha val="100000"/>
                  </a:srgbClr>
                </a:solidFill>
                <a:latin typeface="Noto Sans SC"/>
                <a:ea typeface="Noto Sans SC"/>
                <a:cs typeface="Noto Sans SC"/>
              </a:rPr>
              <a:t>04</a:t>
            </a:r>
          </a:p>
        </p:txBody>
      </p:sp>
      <p:sp>
        <p:nvSpPr>
          <p:cNvPr id="3" name="TextBox 3"/>
          <p:cNvSpPr txBox="1"/>
          <p:nvPr/>
        </p:nvSpPr>
        <p:spPr>
          <a:xfrm>
            <a:off x="2216099" y="3124200"/>
            <a:ext cx="7858125" cy="1857375"/>
          </a:xfrm>
          <a:prstGeom prst="rect">
            <a:avLst/>
          </a:prstGeom>
          <a:ln/>
        </p:spPr>
        <p:txBody>
          <a:bodyPr vert="horz" wrap="square" lIns="114300" tIns="57150" rIns="114300" bIns="57150" rtlCol="0" anchor="t" anchorCtr="0">
            <a:spAutoFit/>
          </a:bodyPr>
          <a:lstStyle/>
          <a:p>
            <a:pPr algn="ctr">
              <a:lnSpc>
                <a:spcPct val="120000"/>
              </a:lnSpc>
              <a:spcBef>
                <a:spcPts val="450"/>
              </a:spcBef>
            </a:pPr>
            <a:r>
              <a:rPr lang="en-US" sz="4575" b="1">
                <a:solidFill>
                  <a:srgbClr val="1F1F1F">
                    <a:alpha val="100000"/>
                  </a:srgbClr>
                </a:solidFill>
                <a:latin typeface="Noto Sans SC"/>
                <a:ea typeface="Noto Sans SC"/>
                <a:cs typeface="Noto Sans SC"/>
              </a:rPr>
              <a:t>Analisis Komponen Pernyataan Standar Akuntansi Pemerintahan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94501" y="3329974"/>
            <a:ext cx="1005648" cy="1005648"/>
          </a:xfrm>
          <a:prstGeom prst="roundRect">
            <a:avLst>
              <a:gd name="adj" fmla="val 15104"/>
            </a:avLst>
          </a:prstGeom>
          <a:solidFill>
            <a:schemeClr val="accent1">
              <a:alpha val="100000"/>
            </a:schemeClr>
          </a:solidFill>
          <a:ln/>
        </p:spPr>
      </p:sp>
      <p:sp>
        <p:nvSpPr>
          <p:cNvPr id="3" name="AutoShape 3"/>
          <p:cNvSpPr/>
          <p:nvPr/>
        </p:nvSpPr>
        <p:spPr>
          <a:xfrm>
            <a:off x="794501" y="5117778"/>
            <a:ext cx="1005648" cy="1005648"/>
          </a:xfrm>
          <a:prstGeom prst="roundRect">
            <a:avLst>
              <a:gd name="adj" fmla="val 15104"/>
            </a:avLst>
          </a:prstGeom>
          <a:solidFill>
            <a:schemeClr val="accent1">
              <a:alpha val="100000"/>
            </a:schemeClr>
          </a:solidFill>
          <a:ln/>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Penyajian Laporan Keuangan dan Realisasi Anggaran</a:t>
            </a:r>
          </a:p>
        </p:txBody>
      </p:sp>
      <p:sp>
        <p:nvSpPr>
          <p:cNvPr id="5" name="AutoShape 5"/>
          <p:cNvSpPr/>
          <p:nvPr/>
        </p:nvSpPr>
        <p:spPr>
          <a:xfrm>
            <a:off x="794501" y="1589794"/>
            <a:ext cx="1005648" cy="1005648"/>
          </a:xfrm>
          <a:prstGeom prst="roundRect">
            <a:avLst>
              <a:gd name="adj" fmla="val 15104"/>
            </a:avLst>
          </a:prstGeom>
          <a:solidFill>
            <a:schemeClr val="accent1">
              <a:alpha val="100000"/>
            </a:schemeClr>
          </a:solidFill>
          <a:ln/>
        </p:spPr>
      </p:sp>
      <p:sp>
        <p:nvSpPr>
          <p:cNvPr id="6" name="TextBox 6"/>
          <p:cNvSpPr txBox="1"/>
          <p:nvPr/>
        </p:nvSpPr>
        <p:spPr>
          <a:xfrm>
            <a:off x="2068768" y="3634626"/>
            <a:ext cx="9355961" cy="1102152"/>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PSAP 02 mengatur penyajian informasi perencanaan dan realisasi anggaran secara sistematis. Laporan ini membandingkan realisasi penerimaan, belanja, dan pembiayaan terhadap target yang ditetapkan, di mana pengakuan transaksi dilakukan tepat saat terjadi aliran kas masuk atau keluar.</a:t>
            </a:r>
          </a:p>
        </p:txBody>
      </p:sp>
      <p:sp>
        <p:nvSpPr>
          <p:cNvPr id="7" name="TextBox 7"/>
          <p:cNvSpPr txBox="1"/>
          <p:nvPr/>
        </p:nvSpPr>
        <p:spPr>
          <a:xfrm>
            <a:off x="2068768" y="30977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Pelaporan realisasi anggaran berbasis kas</a:t>
            </a:r>
          </a:p>
        </p:txBody>
      </p:sp>
      <p:sp>
        <p:nvSpPr>
          <p:cNvPr id="8" name="Freeform 8"/>
          <p:cNvSpPr/>
          <p:nvPr/>
        </p:nvSpPr>
        <p:spPr>
          <a:xfrm>
            <a:off x="1083690" y="1852261"/>
            <a:ext cx="427271" cy="42727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moveTo>
                  <a:pt x="259080" y="152400"/>
                </a:moveTo>
                <a:lnTo>
                  <a:pt x="304800" y="152400"/>
                </a:lnTo>
                <a:lnTo>
                  <a:pt x="304800" y="304800"/>
                </a:lnTo>
                <a:lnTo>
                  <a:pt x="259080" y="304800"/>
                </a:lnTo>
                <a:lnTo>
                  <a:pt x="259080" y="152400"/>
                </a:lnTo>
                <a:close/>
              </a:path>
            </a:pathLst>
          </a:custGeom>
          <a:solidFill>
            <a:srgbClr val="FFFFFF">
              <a:alpha val="100000"/>
            </a:srgbClr>
          </a:solidFill>
          <a:ln/>
        </p:spPr>
      </p:sp>
      <p:sp>
        <p:nvSpPr>
          <p:cNvPr id="9" name="Freeform 9"/>
          <p:cNvSpPr/>
          <p:nvPr/>
        </p:nvSpPr>
        <p:spPr>
          <a:xfrm>
            <a:off x="1070766" y="3606239"/>
            <a:ext cx="453118" cy="45311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FFFFF">
              <a:alpha val="100000"/>
            </a:srgbClr>
          </a:solidFill>
          <a:ln/>
        </p:spPr>
      </p:sp>
      <p:sp>
        <p:nvSpPr>
          <p:cNvPr id="10" name="Freeform 10"/>
          <p:cNvSpPr/>
          <p:nvPr/>
        </p:nvSpPr>
        <p:spPr>
          <a:xfrm>
            <a:off x="1078579" y="5401856"/>
            <a:ext cx="437493" cy="437493"/>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a:ln/>
        </p:spPr>
      </p:sp>
      <p:sp>
        <p:nvSpPr>
          <p:cNvPr id="11" name="TextBox 11"/>
          <p:cNvSpPr txBox="1"/>
          <p:nvPr/>
        </p:nvSpPr>
        <p:spPr>
          <a:xfrm>
            <a:off x="2068768" y="1867527"/>
            <a:ext cx="9355961" cy="1104421"/>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Berdasarkan PSAP 01, laporan keuangan disusun menggunakan basis akrual untuk kepentingan umum. Standar ini menetapkan panduan struktur dan kriteria minimal isi laporan guna memastikan perbandingan yang jelas antar periode maupun antar entitas pelaporan pemerintah.</a:t>
            </a:r>
          </a:p>
        </p:txBody>
      </p:sp>
      <p:sp>
        <p:nvSpPr>
          <p:cNvPr id="12" name="TextBox 12"/>
          <p:cNvSpPr txBox="1"/>
          <p:nvPr/>
        </p:nvSpPr>
        <p:spPr>
          <a:xfrm>
            <a:off x="2068768" y="13306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Mekanisme penyajian laporan keuangan umum</a:t>
            </a:r>
          </a:p>
        </p:txBody>
      </p:sp>
      <p:sp>
        <p:nvSpPr>
          <p:cNvPr id="13" name="TextBox 13"/>
          <p:cNvSpPr txBox="1"/>
          <p:nvPr/>
        </p:nvSpPr>
        <p:spPr>
          <a:xfrm>
            <a:off x="2068768" y="5332100"/>
            <a:ext cx="9355961" cy="1112888"/>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Dalam kerangka PSAP, basis akrual digunakan untuk mengakui pendapatan dan beban saat timbulnya hak atau kewajiban secara ekonomi. Hal ini memastikan bahwa setiap transaksi yang memengaruhi aliran sumber daya dicatat secara akurat, terlepas dari kapan kas diterima atau dibayarkan.</a:t>
            </a:r>
          </a:p>
        </p:txBody>
      </p:sp>
      <p:sp>
        <p:nvSpPr>
          <p:cNvPr id="14" name="TextBox 14"/>
          <p:cNvSpPr txBox="1"/>
          <p:nvPr/>
        </p:nvSpPr>
        <p:spPr>
          <a:xfrm>
            <a:off x="2068768" y="4813719"/>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Pengakuan hak dan kewajiban ekonomi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Penyajian informasi arus kas secara sistematis</a:t>
            </a:r>
          </a:p>
        </p:txBody>
      </p:sp>
      <p:sp>
        <p:nvSpPr>
          <p:cNvPr id="3" name="TextBox 3"/>
          <p:cNvSpPr txBox="1"/>
          <p:nvPr/>
        </p:nvSpPr>
        <p:spPr>
          <a:xfrm>
            <a:off x="1685901" y="2024509"/>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Laporan Arus Kas menyajikan perubahan kas dan setara kas selama satu periode akuntansi dengan mengklasifikasikan transaksi ke dalam aktivitas operasi, investasi, dan pendanaan guna mendukung akuntabilitas.</a:t>
            </a:r>
          </a:p>
        </p:txBody>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Arus Kas dan Catatan Atas Laporan Keuangan</a:t>
            </a:r>
          </a:p>
        </p:txBody>
      </p:sp>
      <p:grpSp>
        <p:nvGrpSpPr>
          <p:cNvPr id="5" name="Group 5"/>
          <p:cNvGrpSpPr/>
          <p:nvPr/>
        </p:nvGrpSpPr>
        <p:grpSpPr>
          <a:xfrm>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a:ln/>
          </p:spPr>
        </p:sp>
        <p:sp>
          <p:nvSpPr>
            <p:cNvPr id="7" name="AutoShape 7"/>
            <p:cNvSpPr/>
            <p:nvPr/>
          </p:nvSpPr>
          <p:spPr>
            <a:xfrm>
              <a:off x="838598" y="1564792"/>
              <a:ext cx="353467" cy="353467"/>
            </a:xfrm>
            <a:prstGeom prst="ellipse">
              <a:avLst/>
            </a:prstGeom>
            <a:solidFill>
              <a:schemeClr val="accent1">
                <a:alpha val="16000"/>
              </a:schemeClr>
            </a:solidFill>
            <a:ln/>
          </p:spPr>
        </p:sp>
      </p:grpSp>
      <p:sp>
        <p:nvSpPr>
          <p:cNvPr id="8" name="TextBox 8"/>
          <p:cNvSpPr txBox="1"/>
          <p:nvPr/>
        </p:nvSpPr>
        <p:spPr>
          <a:xfrm>
            <a:off x="1685901" y="3189254"/>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Fungsi strategis laporan arus kas</a:t>
            </a:r>
          </a:p>
        </p:txBody>
      </p:sp>
      <p:sp>
        <p:nvSpPr>
          <p:cNvPr id="9" name="TextBox 9"/>
          <p:cNvSpPr txBox="1"/>
          <p:nvPr/>
        </p:nvSpPr>
        <p:spPr>
          <a:xfrm>
            <a:off x="1685901" y="3851288"/>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Komponen ini berperan penting sebagai sumber informasi mengenai penggunaan dana serta perubahan saldo kas, yang nantinya digunakan oleh pihak manajemen sebagai bahan pertimbangan dalam proses pengambilan keputusan.</a:t>
            </a:r>
          </a:p>
        </p:txBody>
      </p:sp>
      <p:grpSp>
        <p:nvGrpSpPr>
          <p:cNvPr id="10" name="Group 10"/>
          <p:cNvGrpSpPr/>
          <p:nvPr/>
        </p:nvGrpSpPr>
        <p:grpSpPr>
          <a:xfrm>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a:ln/>
          </p:spPr>
        </p:sp>
        <p:sp>
          <p:nvSpPr>
            <p:cNvPr id="12" name="AutoShape 12"/>
            <p:cNvSpPr/>
            <p:nvPr/>
          </p:nvSpPr>
          <p:spPr>
            <a:xfrm>
              <a:off x="838598" y="3391571"/>
              <a:ext cx="353467" cy="353467"/>
            </a:xfrm>
            <a:prstGeom prst="ellipse">
              <a:avLst/>
            </a:prstGeom>
            <a:solidFill>
              <a:schemeClr val="accent1">
                <a:alpha val="16000"/>
              </a:schemeClr>
            </a:solidFill>
            <a:ln/>
          </p:spPr>
        </p:sp>
      </p:grpSp>
      <p:sp>
        <p:nvSpPr>
          <p:cNvPr id="13" name="TextBox 13"/>
          <p:cNvSpPr txBox="1"/>
          <p:nvPr/>
        </p:nvSpPr>
        <p:spPr>
          <a:xfrm>
            <a:off x="1685901" y="4975292"/>
            <a:ext cx="8946338" cy="555784"/>
          </a:xfrm>
          <a:prstGeom prst="rect">
            <a:avLst/>
          </a:prstGeom>
          <a:ln/>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Transparansi melalui Catatan Atas Laporan Keuangan</a:t>
            </a:r>
          </a:p>
        </p:txBody>
      </p:sp>
      <p:sp>
        <p:nvSpPr>
          <p:cNvPr id="14" name="TextBox 14"/>
          <p:cNvSpPr txBox="1"/>
          <p:nvPr/>
        </p:nvSpPr>
        <p:spPr>
          <a:xfrm>
            <a:off x="1685901" y="5637325"/>
            <a:ext cx="8972550" cy="763780"/>
          </a:xfrm>
          <a:prstGeom prst="rect">
            <a:avLst/>
          </a:prstGeom>
          <a:ln/>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Standar ini mengatur pengungkapan detail informasi keuangan untuk meningkatkan pemahaman pengguna. Laporan ini bersifat wajib dan menjadi bagian integral yang tidak terpisahkan dari laporan keuangan pemerintah secara umum.</a:t>
            </a:r>
          </a:p>
        </p:txBody>
      </p:sp>
      <p:grpSp>
        <p:nvGrpSpPr>
          <p:cNvPr id="15" name="Group 15"/>
          <p:cNvGrpSpPr/>
          <p:nvPr/>
        </p:nvGrpSpPr>
        <p:grpSpPr>
          <a:xfrm>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a:ln/>
          </p:spPr>
        </p:sp>
        <p:sp>
          <p:nvSpPr>
            <p:cNvPr id="17" name="AutoShape 17"/>
            <p:cNvSpPr/>
            <p:nvPr/>
          </p:nvSpPr>
          <p:spPr>
            <a:xfrm>
              <a:off x="838598" y="5177608"/>
              <a:ext cx="353467" cy="353467"/>
            </a:xfrm>
            <a:prstGeom prst="ellipse">
              <a:avLst/>
            </a:prstGeom>
            <a:solidFill>
              <a:schemeClr val="accent1">
                <a:alpha val="16000"/>
              </a:schemeClr>
            </a:solidFill>
            <a:ln/>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19643" y="1243502"/>
            <a:ext cx="10352713" cy="2571750"/>
          </a:xfrm>
          <a:prstGeom prst="roundRect">
            <a:avLst>
              <a:gd name="adj" fmla="val 9289"/>
            </a:avLst>
          </a:prstGeom>
          <a:solidFill>
            <a:srgbClr val="FFFFFF">
              <a:alpha val="100000"/>
            </a:srgbClr>
          </a:solidFill>
          <a:ln/>
          <a:effectLst>
            <a:outerShdw blurRad="361950">
              <a:schemeClr val="dk1">
                <a:alpha val="6000"/>
              </a:schemeClr>
            </a:outerShdw>
          </a:effectLst>
        </p:spPr>
      </p:sp>
      <p:sp>
        <p:nvSpPr>
          <p:cNvPr id="3" name="AutoShape 3"/>
          <p:cNvSpPr/>
          <p:nvPr/>
        </p:nvSpPr>
        <p:spPr>
          <a:xfrm>
            <a:off x="919643" y="3948315"/>
            <a:ext cx="10352713" cy="2571750"/>
          </a:xfrm>
          <a:prstGeom prst="roundRect">
            <a:avLst>
              <a:gd name="adj" fmla="val 9289"/>
            </a:avLst>
          </a:prstGeom>
          <a:solidFill>
            <a:srgbClr val="FFFFFF">
              <a:alpha val="100000"/>
            </a:srgbClr>
          </a:solidFill>
          <a:ln/>
          <a:effectLst>
            <a:outerShdw blurRad="361950">
              <a:schemeClr val="dk1">
                <a:alpha val="6000"/>
              </a:schemeClr>
            </a:outerShdw>
          </a:effectLst>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Laporan Arus Kas dan Catatan Atas Laporan Keuangan</a:t>
            </a:r>
          </a:p>
        </p:txBody>
      </p:sp>
      <p:sp>
        <p:nvSpPr>
          <p:cNvPr id="5" name="TextBox 5"/>
          <p:cNvSpPr txBox="1"/>
          <p:nvPr/>
        </p:nvSpPr>
        <p:spPr>
          <a:xfrm>
            <a:off x="1304925" y="4254502"/>
            <a:ext cx="9582150" cy="481965"/>
          </a:xfrm>
          <a:prstGeom prst="rect">
            <a:avLst/>
          </a:prstGeom>
          <a:ln/>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Peningkatan kualitas informasi keuangan pemerintah</a:t>
            </a:r>
          </a:p>
        </p:txBody>
      </p:sp>
      <p:sp>
        <p:nvSpPr>
          <p:cNvPr id="6" name="TextBox 6"/>
          <p:cNvSpPr txBox="1"/>
          <p:nvPr/>
        </p:nvSpPr>
        <p:spPr>
          <a:xfrm>
            <a:off x="1304925" y="4770937"/>
            <a:ext cx="9582150" cy="1424940"/>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 Melalui struktur pelaporan yang jelas pada arus kas dan catatan pendukung, pemerintah dapat meningkatkan konsistensi dan relevansi laporan, sehingga memberikan gambaran kinerja keuangan yang lebih jujur dan terbuka.</a:t>
            </a:r>
          </a:p>
        </p:txBody>
      </p:sp>
      <p:sp>
        <p:nvSpPr>
          <p:cNvPr id="7" name="TextBox 7"/>
          <p:cNvSpPr txBox="1"/>
          <p:nvPr/>
        </p:nvSpPr>
        <p:spPr>
          <a:xfrm>
            <a:off x="1304925" y="1560110"/>
            <a:ext cx="9582150" cy="481965"/>
          </a:xfrm>
          <a:prstGeom prst="rect">
            <a:avLst/>
          </a:prstGeom>
          <a:ln/>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Penjelasan kebijakan dan peristiwa luar biasa</a:t>
            </a:r>
          </a:p>
        </p:txBody>
      </p:sp>
      <p:sp>
        <p:nvSpPr>
          <p:cNvPr id="8" name="TextBox 8"/>
          <p:cNvSpPr txBox="1"/>
          <p:nvPr/>
        </p:nvSpPr>
        <p:spPr>
          <a:xfrm>
            <a:off x="1304925" y="2076546"/>
            <a:ext cx="9582150" cy="1424940"/>
          </a:xfrm>
          <a:prstGeom prst="rect">
            <a:avLst/>
          </a:prstGeom>
          <a:ln/>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 Catatan atas Laporan Keuangan mencakup penjelasan mengenai perubahan kebijakan akuntansi, koreksi kesalahan, serta rincian peristiwa luar biasa seperti bencana alam yang berdaruh signifikan terhadap kondisi ekonomi entitas.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Koreksi Kesalahan dan Peristiwa Luar Biasa</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Pedoman perlakuan akuntansi koreksi dan peristiwa luar biasa</a:t>
            </a:r>
          </a:p>
          <a:p>
            <a:pPr>
              <a:lnSpc>
                <a:spcPct val="140000"/>
              </a:lnSpc>
            </a:pPr>
            <a:r>
              <a:rPr lang="en-US" sz="1500">
                <a:solidFill>
                  <a:schemeClr val="dk1">
                    <a:alpha val="100000"/>
                  </a:schemeClr>
                </a:solidFill>
                <a:latin typeface="Noto Sans SC"/>
                <a:ea typeface="Noto Sans SC"/>
                <a:cs typeface="Noto Sans SC"/>
              </a:rPr>
              <a:t>PSAP No. 10 berfungsi sebagai standar baku dalam menangani koreksi kesalahan pencatatan, perubahan kebijakan akuntansi, serta kejadian luar biasa guna memastikan keandalan informasi yang disajikan dalam laporan keuangan pemerintah.</a:t>
            </a:r>
          </a:p>
          <a:p>
            <a:pPr>
              <a:lnSpc>
                <a:spcPct val="140000"/>
              </a:lnSpc>
            </a:pPr>
            <a:r>
              <a:rPr lang="en-US" sz="1500" b="1">
                <a:solidFill>
                  <a:schemeClr val="accent1">
                    <a:alpha val="100000"/>
                  </a:schemeClr>
                </a:solidFill>
                <a:latin typeface="Noto Sans SC"/>
                <a:ea typeface="Noto Sans SC"/>
                <a:cs typeface="Noto Sans SC"/>
              </a:rPr>
              <a:t>Faktor penyebab dan penanganan kesalahan pencatatan</a:t>
            </a:r>
          </a:p>
          <a:p>
            <a:pPr>
              <a:lnSpc>
                <a:spcPct val="140000"/>
              </a:lnSpc>
            </a:pPr>
            <a:r>
              <a:rPr lang="en-US" sz="1500">
                <a:solidFill>
                  <a:schemeClr val="dk1">
                    <a:alpha val="100000"/>
                  </a:schemeClr>
                </a:solidFill>
                <a:latin typeface="Noto Sans SC"/>
                <a:ea typeface="Noto Sans SC"/>
                <a:cs typeface="Noto Sans SC"/>
              </a:rPr>
              <a:t>Kesalahan dapat muncul akibat keterlambatan bukti realisasi, kesalahan matematis, ketidaktepatan kebijakan, atau kecurangan. Koreksi harus segera dilakukan setelah ditemukan, karena hal tersebut berdampak langsung pada posisi kas dan operasional entitas terkait.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Koreksi Kesalahan dan Peristiwa Luar Biasa</a:t>
            </a:r>
          </a:p>
        </p:txBody>
      </p:sp>
      <p:sp>
        <p:nvSpPr>
          <p:cNvPr id="3" name="TextBox 3"/>
          <p:cNvSpPr txBox="1"/>
          <p:nvPr/>
        </p:nvSpPr>
        <p:spPr>
          <a:xfrm>
            <a:off x="5828906" y="1179728"/>
            <a:ext cx="5548808" cy="5208952"/>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Mekanisme perubahan kebijakan akuntansi entitas</a:t>
            </a:r>
          </a:p>
          <a:p>
            <a:pPr>
              <a:lnSpc>
                <a:spcPct val="140000"/>
              </a:lnSpc>
            </a:pPr>
            <a:r>
              <a:rPr lang="en-US" sz="1500">
                <a:solidFill>
                  <a:schemeClr val="dk1">
                    <a:alpha val="100000"/>
                  </a:schemeClr>
                </a:solidFill>
                <a:latin typeface="Noto Sans SC"/>
                <a:ea typeface="Noto Sans SC"/>
                <a:cs typeface="Noto Sans SC"/>
              </a:rPr>
              <a:t>Perubahan kebijakan dilakukan jika diwajibkan oleh peraturan perundang-undangan atau demi meningkatkan relevansi pelaporan. Segala bentuk perubahan kebijakan akuntansi ini wajib diungkapkan secara transparan dalam Catatan atas Laporan Keuangan (CaLK) pemerintah.</a:t>
            </a:r>
          </a:p>
          <a:p>
            <a:pPr>
              <a:lnSpc>
                <a:spcPct val="140000"/>
              </a:lnSpc>
            </a:pPr>
            <a:r>
              <a:rPr lang="en-US" sz="1500" b="1">
                <a:solidFill>
                  <a:schemeClr val="accent1">
                    <a:alpha val="100000"/>
                  </a:schemeClr>
                </a:solidFill>
                <a:latin typeface="Noto Sans SC"/>
                <a:ea typeface="Noto Sans SC"/>
                <a:cs typeface="Noto Sans SC"/>
              </a:rPr>
              <a:t>Definisi dan pelaporan peristiwa luar biasa</a:t>
            </a:r>
          </a:p>
          <a:p>
            <a:pPr>
              <a:lnSpc>
                <a:spcPct val="140000"/>
              </a:lnSpc>
            </a:pPr>
            <a:r>
              <a:rPr lang="en-US" sz="1500">
                <a:solidFill>
                  <a:schemeClr val="dk1">
                    <a:alpha val="100000"/>
                  </a:schemeClr>
                </a:solidFill>
                <a:latin typeface="Noto Sans SC"/>
                <a:ea typeface="Noto Sans SC"/>
                <a:cs typeface="Noto Sans SC"/>
              </a:rPr>
              <a:t>Peristiwa luar biasa mencakup kejadian tidak terduga di luar kendali operasional normal, seperti pemulihan akibat bencana alam. Karena sifatnya yang sulit diantisipasi, informasi mengenai peristiwa ini harus dicatat secara terpisah dalam Catatan atas Laporan Keuangan.</a:t>
            </a:r>
          </a:p>
        </p:txBody>
      </p:sp>
      <p:pic>
        <p:nvPicPr>
          <p:cNvPr id="4" name="Picture 4"/>
          <p:cNvPicPr>
            <a:picLocks noChangeAspect="1"/>
          </p:cNvPicPr>
          <p:nvPr/>
        </p:nvPicPr>
        <p:blipFill>
          <a:blip r:embed="rId3">
            <a:alphaModFix/>
          </a:blip>
          <a:srcRect t="8889" b="8889"/>
          <a:stretch>
            <a:fillRect/>
          </a:stretch>
        </p:blipFill>
        <p:spPr>
          <a:xfrm>
            <a:off x="702758" y="1182984"/>
            <a:ext cx="4663894" cy="2507593"/>
          </a:xfrm>
          <a:prstGeom prst="rect">
            <a:avLst/>
          </a:prstGeom>
        </p:spPr>
      </p:pic>
      <p:pic>
        <p:nvPicPr>
          <p:cNvPr id="5" name="Picture 5"/>
          <p:cNvPicPr>
            <a:picLocks noChangeAspect="1"/>
          </p:cNvPicPr>
          <p:nvPr/>
        </p:nvPicPr>
        <p:blipFill>
          <a:blip r:embed="rId4">
            <a:alphaModFix/>
          </a:blip>
          <a:srcRect t="9675" b="9675"/>
          <a:stretch>
            <a:fillRect/>
          </a:stretch>
        </p:blipFill>
        <p:spPr>
          <a:xfrm>
            <a:off x="702758" y="3881087"/>
            <a:ext cx="4663894" cy="250759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Laporan Operasional Sektor Publik</a:t>
            </a:r>
          </a:p>
        </p:txBody>
      </p:sp>
      <p:sp>
        <p:nvSpPr>
          <p:cNvPr id="3" name="TextBox 3"/>
          <p:cNvSpPr txBox="1"/>
          <p:nvPr/>
        </p:nvSpPr>
        <p:spPr>
          <a:xfrm>
            <a:off x="1036673" y="1749339"/>
            <a:ext cx="10118200" cy="4157254"/>
          </a:xfrm>
          <a:prstGeom prst="rect">
            <a:avLst/>
          </a:prstGeom>
          <a:ln/>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a:ea typeface="Noto Sans SC"/>
                <a:cs typeface="Noto Sans SC"/>
              </a:rPr>
              <a:t>Penyediaan informasi aktivitas operasional</a:t>
            </a:r>
          </a:p>
          <a:p>
            <a:pPr algn="l">
              <a:lnSpc>
                <a:spcPct val="140000"/>
              </a:lnSpc>
            </a:pPr>
            <a:r>
              <a:rPr lang="en-US" sz="1500">
                <a:solidFill>
                  <a:schemeClr val="dk1">
                    <a:alpha val="100000"/>
                  </a:schemeClr>
                </a:solidFill>
                <a:latin typeface="Noto Sans SC"/>
                <a:ea typeface="Noto Sans SC"/>
                <a:cs typeface="Noto Sans SC"/>
              </a:rPr>
              <a:t>Laporan operasional menyajikan data komprehensif mengenai kegiatan sektor publik sesuai program terencana yang memengaruhi pendapatan, beban, serta surplus atau defisit operasional entitas.</a:t>
            </a:r>
          </a:p>
          <a:p>
            <a:pPr algn="l">
              <a:lnSpc>
                <a:spcPct val="140000"/>
              </a:lnSpc>
            </a:pPr>
            <a:r>
              <a:rPr lang="en-US" sz="1500" b="1">
                <a:solidFill>
                  <a:schemeClr val="accent1">
                    <a:alpha val="100000"/>
                  </a:schemeClr>
                </a:solidFill>
                <a:latin typeface="Noto Sans SC"/>
                <a:ea typeface="Noto Sans SC"/>
                <a:cs typeface="Noto Sans SC"/>
              </a:rPr>
              <a:t>Evaluasi kinerja dan efisiensi</a:t>
            </a:r>
          </a:p>
          <a:p>
            <a:pPr algn="l">
              <a:lnSpc>
                <a:spcPct val="140000"/>
              </a:lnSpc>
            </a:pPr>
            <a:r>
              <a:rPr lang="en-US" sz="1500">
                <a:solidFill>
                  <a:schemeClr val="dk1">
                    <a:alpha val="100000"/>
                  </a:schemeClr>
                </a:solidFill>
                <a:latin typeface="Noto Sans SC"/>
                <a:ea typeface="Noto Sans SC"/>
                <a:cs typeface="Noto Sans SC"/>
              </a:rPr>
              <a:t>Dokumen ini memberikan gambaran jelas mengenai besarnya beban pemerintah dalam menjalankan pelayanan serta memfasilitasi evaluasi efektivitas dan efisiensi dari seluruh kegiatan operasional yang dilakukan.</a:t>
            </a:r>
          </a:p>
          <a:p>
            <a:pPr algn="l">
              <a:lnSpc>
                <a:spcPct val="140000"/>
              </a:lnSpc>
            </a:pPr>
            <a:r>
              <a:rPr lang="en-US" sz="1500" b="1">
                <a:solidFill>
                  <a:schemeClr val="accent1">
                    <a:alpha val="100000"/>
                  </a:schemeClr>
                </a:solidFill>
                <a:latin typeface="Noto Sans SC"/>
                <a:ea typeface="Noto Sans SC"/>
                <a:cs typeface="Noto Sans SC"/>
              </a:rPr>
              <a:t>Perbandingan antar periode akuntansi</a:t>
            </a:r>
          </a:p>
          <a:p>
            <a:pPr algn="l">
              <a:lnSpc>
                <a:spcPct val="140000"/>
              </a:lnSpc>
            </a:pPr>
            <a:r>
              <a:rPr lang="en-US" sz="1500">
                <a:solidFill>
                  <a:schemeClr val="dk1">
                    <a:alpha val="100000"/>
                  </a:schemeClr>
                </a:solidFill>
                <a:latin typeface="Noto Sans SC"/>
                <a:ea typeface="Noto Sans SC"/>
                <a:cs typeface="Noto Sans SC"/>
              </a:rPr>
              <a:t>Penyajian laporan operasional memungkinkan dilakukannya perbandingan kinerja antara periode berjalan dengan periode sebelumnya untuk melihat tren dan konsistensi pencapaian target kerja instansi pemerintah.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t="29500" b="29500"/>
          <a:stretch>
            <a:fillRect/>
          </a:stretch>
        </p:blipFill>
        <p:spPr>
          <a:xfrm>
            <a:off x="0" y="3526351"/>
            <a:ext cx="12192000" cy="3331649"/>
          </a:xfrm>
          <a:prstGeom prst="rect">
            <a:avLst/>
          </a:prstGeom>
        </p:spPr>
      </p:pic>
      <p:sp>
        <p:nvSpPr>
          <p:cNvPr id="3" name="AutoShape 3"/>
          <p:cNvSpPr/>
          <p:nvPr/>
        </p:nvSpPr>
        <p:spPr>
          <a:xfrm>
            <a:off x="554850" y="1655560"/>
            <a:ext cx="11082301" cy="2290164"/>
          </a:xfrm>
          <a:prstGeom prst="roundRect">
            <a:avLst>
              <a:gd name="adj" fmla="val 5898"/>
            </a:avLst>
          </a:prstGeom>
          <a:solidFill>
            <a:schemeClr val="lt2">
              <a:alpha val="100000"/>
            </a:schemeClr>
          </a:solidFill>
          <a:ln/>
          <a:effectLst>
            <a:outerShdw blurRad="361950">
              <a:srgbClr val="000000">
                <a:alpha val="6000"/>
              </a:srgbClr>
            </a:outerShdw>
          </a:effectLst>
        </p:spPr>
      </p:sp>
      <p:sp>
        <p:nvSpPr>
          <p:cNvPr id="4" name="TextBox 4"/>
          <p:cNvSpPr txBox="1"/>
          <p:nvPr/>
        </p:nvSpPr>
        <p:spPr>
          <a:xfrm>
            <a:off x="962451" y="2111831"/>
            <a:ext cx="10267099" cy="1377621"/>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Landasan hukum dan akrual</a:t>
            </a:r>
          </a:p>
          <a:p>
            <a:pPr algn="l">
              <a:lnSpc>
                <a:spcPct val="140000"/>
              </a:lnSpc>
            </a:pPr>
            <a:r>
              <a:rPr lang="en-US" sz="1500">
                <a:solidFill>
                  <a:schemeClr val="dk1">
                    <a:alpha val="100000"/>
                  </a:schemeClr>
                </a:solidFill>
                <a:latin typeface="Noto Sans SC"/>
                <a:ea typeface="Noto Sans SC"/>
                <a:cs typeface="Noto Sans SC"/>
              </a:rPr>
              <a:t>Berdasarkan PP Nomor 71 Tahun 2010, laporan operasional merupakan bagian integral dari PSAP 12 yang disusun menggunakan basis akrual penuh untuk mencerminkan realitas ekonomi entitas secara akurat.</a:t>
            </a:r>
          </a:p>
        </p:txBody>
      </p:sp>
      <p:sp>
        <p:nvSpPr>
          <p:cNvPr id="5" name="TextBox 5"/>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Laporan Operasional Sektor Publik</a:t>
            </a:r>
          </a:p>
        </p:txBody>
      </p:sp>
      <p:sp>
        <p:nvSpPr>
          <p:cNvPr id="6" name="TextBox 6"/>
          <p:cNvSpPr txBox="1"/>
          <p:nvPr/>
        </p:nvSpPr>
        <p:spPr>
          <a:xfrm>
            <a:off x="741275" y="1444612"/>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rgbClr val="000000">
                    <a:alpha val="37647"/>
                    <a:alpha val="4940"/>
                  </a:srgbClr>
                </a:solidFill>
                <a:latin typeface="Helvetica"/>
                <a:ea typeface="Helvetica"/>
                <a:cs typeface="Helvetica"/>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868437" y="1408011"/>
            <a:ext cx="8553450" cy="1352550"/>
          </a:xfrm>
          <a:prstGeom prst="rect">
            <a:avLst/>
          </a:prstGeom>
          <a:ln/>
        </p:spPr>
        <p:txBody>
          <a:bodyPr vert="horz" wrap="square" lIns="114300" tIns="57150" rIns="114300" bIns="57150" rtlCol="0" anchor="ctr" anchorCtr="0">
            <a:spAutoFit/>
          </a:bodyPr>
          <a:lstStyle/>
          <a:p>
            <a:pPr algn="ctr">
              <a:lnSpc>
                <a:spcPct val="64000"/>
              </a:lnSpc>
              <a:spcBef>
                <a:spcPts val="450"/>
              </a:spcBef>
            </a:pPr>
            <a:r>
              <a:rPr lang="en-US" sz="9225" b="1">
                <a:solidFill>
                  <a:srgbClr val="4F5088">
                    <a:alpha val="100000"/>
                  </a:srgbClr>
                </a:solidFill>
                <a:latin typeface="Noto Sans SC"/>
                <a:ea typeface="Noto Sans SC"/>
                <a:cs typeface="Noto Sans SC"/>
              </a:rPr>
              <a:t>05</a:t>
            </a:r>
          </a:p>
        </p:txBody>
      </p:sp>
      <p:sp>
        <p:nvSpPr>
          <p:cNvPr id="3" name="TextBox 3"/>
          <p:cNvSpPr txBox="1"/>
          <p:nvPr/>
        </p:nvSpPr>
        <p:spPr>
          <a:xfrm>
            <a:off x="2216099" y="3124200"/>
            <a:ext cx="7858125" cy="1857375"/>
          </a:xfrm>
          <a:prstGeom prst="rect">
            <a:avLst/>
          </a:prstGeom>
          <a:ln/>
        </p:spPr>
        <p:txBody>
          <a:bodyPr vert="horz" wrap="square" lIns="114300" tIns="57150" rIns="114300" bIns="57150" rtlCol="0" anchor="t" anchorCtr="0">
            <a:spAutoFit/>
          </a:bodyPr>
          <a:lstStyle/>
          <a:p>
            <a:pPr algn="ctr">
              <a:lnSpc>
                <a:spcPct val="120000"/>
              </a:lnSpc>
              <a:spcBef>
                <a:spcPts val="450"/>
              </a:spcBef>
            </a:pPr>
            <a:r>
              <a:rPr lang="en-US" sz="4575" b="1">
                <a:solidFill>
                  <a:srgbClr val="1F1F1F">
                    <a:alpha val="100000"/>
                  </a:srgbClr>
                </a:solidFill>
                <a:latin typeface="Noto Sans SC"/>
                <a:ea typeface="Noto Sans SC"/>
                <a:cs typeface="Noto Sans SC"/>
              </a:rPr>
              <a:t>Evaluasi Pembelajaran dan Referensi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1478280"/>
            <a:ext cx="5444646" cy="4584334"/>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Tinjauan literatur jurnal laporan keuangan</a:t>
            </a:r>
          </a:p>
          <a:p>
            <a:pPr algn="l">
              <a:lnSpc>
                <a:spcPct val="140000"/>
              </a:lnSpc>
            </a:pPr>
            <a:r>
              <a:rPr lang="en-US" sz="1500">
                <a:solidFill>
                  <a:schemeClr val="dk1">
                    <a:alpha val="100000"/>
                  </a:schemeClr>
                </a:solidFill>
                <a:latin typeface="Noto Sans SC"/>
                <a:ea typeface="Noto Sans SC"/>
                <a:cs typeface="Noto Sans SC"/>
              </a:rPr>
              <a:t>Mahasiswa diarahkan untuk melakukan tinjauan literatur atas jurnal ilmiah guna menyimpulkan dan memperjelas penerapan Pernyataan Standar Akuntansi Pemerintahan (PSAP) pada instansi pemerintah secara faktual dan sistematis.</a:t>
            </a:r>
          </a:p>
          <a:p>
            <a:pPr algn="l">
              <a:lnSpc>
                <a:spcPct val="140000"/>
              </a:lnSpc>
            </a:pPr>
            <a:r>
              <a:rPr lang="en-US" sz="1500" b="1">
                <a:solidFill>
                  <a:schemeClr val="accent1">
                    <a:alpha val="100000"/>
                  </a:schemeClr>
                </a:solidFill>
                <a:latin typeface="Noto Sans SC"/>
                <a:ea typeface="Noto Sans SC"/>
                <a:cs typeface="Noto Sans SC"/>
              </a:rPr>
              <a:t>Analisis keterkaitan teori dan praktik</a:t>
            </a:r>
          </a:p>
          <a:p>
            <a:pPr algn="l">
              <a:lnSpc>
                <a:spcPct val="140000"/>
              </a:lnSpc>
            </a:pPr>
            <a:r>
              <a:rPr lang="en-US" sz="1500">
                <a:solidFill>
                  <a:schemeClr val="dk1">
                    <a:alpha val="100000"/>
                  </a:schemeClr>
                </a:solidFill>
                <a:latin typeface="Noto Sans SC"/>
                <a:ea typeface="Noto Sans SC"/>
                <a:cs typeface="Noto Sans SC"/>
              </a:rPr>
              <a:t>Kegiatan evaluasi melibatkan analisis mendalam dengan mengaitkan hasil penelitian jurnal terhadap standar laporan keuangan sektor publik, sehingga mahasiswa mampu memahami implementasi kebijakan akuntansi dalam lingkungan pemerintahan yang nyata.</a:t>
            </a:r>
          </a:p>
        </p:txBody>
      </p:sp>
      <p:sp>
        <p:nvSpPr>
          <p:cNvPr id="3" name="AutoShape 3"/>
          <p:cNvSpPr/>
          <p:nvPr/>
        </p:nvSpPr>
        <p:spPr>
          <a:xfrm>
            <a:off x="6844677" y="1300676"/>
            <a:ext cx="4943702" cy="4915980"/>
          </a:xfrm>
          <a:prstGeom prst="rect">
            <a:avLst/>
          </a:prstGeom>
          <a:solidFill>
            <a:srgbClr val="FFFFFF">
              <a:alpha val="100000"/>
            </a:srgbClr>
          </a:solidFill>
          <a:ln/>
          <a:effectLst>
            <a:outerShdw blurRad="257175" dist="95250" dir="5160000">
              <a:schemeClr val="lt1">
                <a:lumMod val="50000"/>
                <a:alpha val="13000"/>
              </a:schemeClr>
            </a:outerShdw>
          </a:effectLst>
        </p:spPr>
      </p:sp>
      <p:pic>
        <p:nvPicPr>
          <p:cNvPr id="4" name="Picture 4"/>
          <p:cNvPicPr>
            <a:picLocks noChangeAspect="1"/>
          </p:cNvPicPr>
          <p:nvPr/>
        </p:nvPicPr>
        <p:blipFill>
          <a:blip r:embed="rId3">
            <a:alphaModFix amt="98000"/>
          </a:blip>
          <a:srcRect l="21875" r="21875"/>
          <a:stretch>
            <a:fillRect/>
          </a:stretch>
        </p:blipFill>
        <p:spPr>
          <a:xfrm>
            <a:off x="7024361" y="1466499"/>
            <a:ext cx="4584335" cy="4584334"/>
          </a:xfrm>
          <a:prstGeom prst="rect">
            <a:avLst/>
          </a:prstGeom>
        </p:spPr>
      </p:pic>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Evaluasi Pembelajaran dan Referensi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38993" y="3493684"/>
            <a:ext cx="3040146" cy="2772169"/>
          </a:xfrm>
          <a:prstGeom prst="rect">
            <a:avLst/>
          </a:prstGeom>
          <a:solidFill>
            <a:schemeClr val="lt2">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Evaluasi Pembelajaran dan Referensi</a:t>
            </a:r>
          </a:p>
        </p:txBody>
      </p:sp>
      <p:sp>
        <p:nvSpPr>
          <p:cNvPr id="4" name="TextBox 4"/>
          <p:cNvSpPr txBox="1"/>
          <p:nvPr/>
        </p:nvSpPr>
        <p:spPr>
          <a:xfrm>
            <a:off x="534431" y="1493674"/>
            <a:ext cx="5561342" cy="4423901"/>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Pemanfaatan daftar pustaka sebagai acuan</a:t>
            </a:r>
          </a:p>
          <a:p>
            <a:pPr>
              <a:lnSpc>
                <a:spcPct val="140000"/>
              </a:lnSpc>
            </a:pPr>
            <a:r>
              <a:rPr lang="en-US" sz="1500">
                <a:solidFill>
                  <a:schemeClr val="dk1">
                    <a:alpha val="100000"/>
                  </a:schemeClr>
                </a:solidFill>
                <a:latin typeface="Noto Sans SC"/>
                <a:ea typeface="Noto Sans SC"/>
                <a:cs typeface="Noto Sans SC"/>
              </a:rPr>
              <a:t>Penggunaan referensi formal seperti PP Nomor 71 Tahun 2010 dan literatur akademik berfungsi sebagai basis intelektual untuk mendalami materi akuntansi sektor publik, serta memastikan kualitas laporan keuangan yang dihasilkan memenuhi kriteria profesional.</a:t>
            </a:r>
          </a:p>
          <a:p>
            <a:pPr>
              <a:lnSpc>
                <a:spcPct val="140000"/>
              </a:lnSpc>
            </a:pPr>
            <a:r>
              <a:rPr lang="en-US" sz="1500" b="1">
                <a:solidFill>
                  <a:schemeClr val="accent1">
                    <a:alpha val="100000"/>
                  </a:schemeClr>
                </a:solidFill>
                <a:latin typeface="Noto Sans SC"/>
                <a:ea typeface="Noto Sans SC"/>
                <a:cs typeface="Noto Sans SC"/>
              </a:rPr>
              <a:t>Pendalaman materi melalui latihan soal</a:t>
            </a:r>
          </a:p>
          <a:p>
            <a:pPr>
              <a:lnSpc>
                <a:spcPct val="140000"/>
              </a:lnSpc>
            </a:pPr>
            <a:r>
              <a:rPr lang="en-US" sz="1500">
                <a:solidFill>
                  <a:schemeClr val="dk1">
                    <a:alpha val="100000"/>
                  </a:schemeClr>
                </a:solidFill>
                <a:latin typeface="Noto Sans SC"/>
                <a:ea typeface="Noto Sans SC"/>
                <a:cs typeface="Noto Sans SC"/>
              </a:rPr>
              <a:t>Sarana latihan dirancang untuk menguji pemahaman mahasiswa mengenai konsep akrual, struktur PSAP, dan peran Komite Standar Akuntansi Pemerintahan dalam meningkatkan mutu, konsistensi, serta keandalan informasi keuangan bagi para pengguna laporan.</a:t>
            </a:r>
          </a:p>
        </p:txBody>
      </p:sp>
      <p:pic>
        <p:nvPicPr>
          <p:cNvPr id="5" name="Picture 5"/>
          <p:cNvPicPr>
            <a:picLocks noChangeAspect="1"/>
          </p:cNvPicPr>
          <p:nvPr/>
        </p:nvPicPr>
        <p:blipFill>
          <a:blip r:embed="rId3">
            <a:alphaModFix/>
          </a:blip>
          <a:srcRect l="15943" r="15943"/>
          <a:stretch>
            <a:fillRect/>
          </a:stretch>
        </p:blipFill>
        <p:spPr>
          <a:xfrm>
            <a:off x="6898505" y="1493674"/>
            <a:ext cx="4586005" cy="448858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07830" y="2734421"/>
            <a:ext cx="6357212" cy="2243682"/>
          </a:xfrm>
          <a:prstGeom prst="rect">
            <a:avLst/>
          </a:prstGeom>
          <a:ln/>
        </p:spPr>
        <p:txBody>
          <a:bodyPr vert="horz" wrap="square" lIns="114300" tIns="57150" rIns="114300" bIns="57150" rtlCol="0" anchor="t" anchorCtr="0">
            <a:noAutofit/>
          </a:bodyPr>
          <a:lstStyle/>
          <a:p>
            <a:pPr>
              <a:lnSpc>
                <a:spcPct val="64000"/>
              </a:lnSpc>
            </a:pPr>
            <a:r>
              <a:rPr lang="en-US" sz="9000" b="1">
                <a:solidFill>
                  <a:srgbClr val="4F5088">
                    <a:alpha val="100000"/>
                  </a:srgbClr>
                </a:solidFill>
                <a:latin typeface="Noto Sans SC"/>
                <a:ea typeface="Noto Sans SC"/>
                <a:cs typeface="Noto Sans SC"/>
              </a:rPr>
              <a:t>Terima kasih</a:t>
            </a:r>
          </a:p>
        </p:txBody>
      </p:sp>
    </p:spTree>
  </p:cSld>
  <p:clrMapOvr>
    <a:masterClrMapping/>
  </p:clrMapOvr>
</p:sld>
</file>

<file path=ppt/theme/theme1.xml><?xml version="1.0" encoding="utf-8"?>
<a:theme xmlns:a="http://schemas.openxmlformats.org/drawingml/2006/main" name="Office Theme">
  <a:themeElements>
    <a:clrScheme name="Office">
      <a:dk1>
        <a:srgbClr val="1F1F1F"/>
      </a:dk1>
      <a:lt1>
        <a:srgbClr val="FFFFFF"/>
      </a:lt1>
      <a:dk2>
        <a:srgbClr val="1F1F1F"/>
      </a:dk2>
      <a:lt2>
        <a:srgbClr val="CFCEEE"/>
      </a:lt2>
      <a:accent1>
        <a:srgbClr val="4F5088"/>
      </a:accent1>
      <a:accent2>
        <a:srgbClr val="4F5088"/>
      </a:accent2>
      <a:accent3>
        <a:srgbClr val="7173B7"/>
      </a:accent3>
      <a:accent4>
        <a:srgbClr val="8587C1"/>
      </a:accent4>
      <a:accent5>
        <a:srgbClr val="92B9E5"/>
      </a:accent5>
      <a:accent6>
        <a:srgbClr val="7CAEE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1680</Words>
  <Application>Microsoft Office PowerPoint</Application>
  <PresentationFormat>Widescreen</PresentationFormat>
  <Paragraphs>125</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Helvetica</vt:lpstr>
      <vt:lpstr>Calibri</vt:lpstr>
      <vt:lpstr>Noto Sans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Adi Supriadi</cp:lastModifiedBy>
  <cp:revision>2</cp:revision>
  <dcterms:created xsi:type="dcterms:W3CDTF">2006-08-16T00:00:00Z</dcterms:created>
  <dcterms:modified xsi:type="dcterms:W3CDTF">2026-06-03T11:24:51Z</dcterms:modified>
</cp:coreProperties>
</file>